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69" r:id="rId4"/>
    <p:sldId id="270" r:id="rId5"/>
    <p:sldId id="258" r:id="rId6"/>
    <p:sldId id="259" r:id="rId7"/>
    <p:sldId id="271" r:id="rId8"/>
    <p:sldId id="261" r:id="rId9"/>
    <p:sldId id="260" r:id="rId10"/>
    <p:sldId id="272" r:id="rId11"/>
    <p:sldId id="274" r:id="rId12"/>
    <p:sldId id="262" r:id="rId13"/>
    <p:sldId id="263" r:id="rId14"/>
    <p:sldId id="264" r:id="rId15"/>
    <p:sldId id="265" r:id="rId16"/>
    <p:sldId id="266" r:id="rId17"/>
    <p:sldId id="273" r:id="rId18"/>
    <p:sldId id="267" r:id="rId19"/>
    <p:sldId id="26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B6104-4400-48F6-A320-37B6E131063C}" type="datetimeFigureOut">
              <a:rPr lang="fr-FR" smtClean="0"/>
              <a:t>19/11/2015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1BA85-2536-487B-8699-B2FD8F02AE1B}" type="slidenum">
              <a:rPr lang="fr-FR" smtClean="0"/>
              <a:t>‹N°›</a:t>
            </a:fld>
            <a:endParaRPr lang="fr-FR"/>
          </a:p>
        </p:txBody>
      </p:sp>
    </p:spTree>
    <p:extLst>
      <p:ext uri="{BB962C8B-B14F-4D97-AF65-F5344CB8AC3E}">
        <p14:creationId xmlns:p14="http://schemas.microsoft.com/office/powerpoint/2010/main" val="97742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681BA85-2536-487B-8699-B2FD8F02AE1B}" type="slidenum">
              <a:rPr lang="fr-FR" smtClean="0"/>
              <a:t>13</a:t>
            </a:fld>
            <a:endParaRPr lang="fr-FR"/>
          </a:p>
        </p:txBody>
      </p:sp>
    </p:spTree>
    <p:extLst>
      <p:ext uri="{BB962C8B-B14F-4D97-AF65-F5344CB8AC3E}">
        <p14:creationId xmlns:p14="http://schemas.microsoft.com/office/powerpoint/2010/main" val="235545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EADCC406-9CDE-4A7C-A4ED-B84D17B14001}" type="datetime1">
              <a:rPr lang="fr-FR" smtClean="0"/>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361253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9B3A9C7-598A-4523-97BF-07EEE69CE894}" type="datetime1">
              <a:rPr lang="fr-FR" smtClean="0"/>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292828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7F1D602-0478-46E9-8F90-853ADA5F7767}" type="datetime1">
              <a:rPr lang="fr-FR" smtClean="0"/>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38471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9FE0E29-53A2-4F76-A157-0A0CC72C1564}" type="datetime1">
              <a:rPr lang="fr-FR" smtClean="0"/>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190959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5326F-06D6-491F-AD81-04717E9FE026}" type="datetime1">
              <a:rPr lang="fr-FR" smtClean="0"/>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28309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BA0DFB6-7512-4CB0-B8CB-190B2070C2AF}" type="datetime1">
              <a:rPr lang="fr-FR" smtClean="0"/>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154333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BAD2F3F-9314-439E-84E2-0025127661DB}" type="datetime1">
              <a:rPr lang="fr-FR" smtClean="0"/>
              <a:t>19/11/2015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14225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E5EF7AB-92FD-4912-AA64-36317C30837B}"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42633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2885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24544-14E7-4A8F-BE9F-6AB3E977ACD6}" type="datetime1">
              <a:rPr lang="fr-FR" smtClean="0"/>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54865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4093-FAF8-4FE4-B3E8-0BCE9132D688}" type="datetime1">
              <a:rPr lang="fr-FR" smtClean="0"/>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56903DE-9FC6-4FDD-9378-F5FAD1920C86}" type="slidenum">
              <a:rPr lang="fr-FR" smtClean="0"/>
              <a:t>‹N°›</a:t>
            </a:fld>
            <a:endParaRPr lang="fr-FR"/>
          </a:p>
        </p:txBody>
      </p:sp>
    </p:spTree>
    <p:extLst>
      <p:ext uri="{BB962C8B-B14F-4D97-AF65-F5344CB8AC3E}">
        <p14:creationId xmlns:p14="http://schemas.microsoft.com/office/powerpoint/2010/main" val="395058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F6C0C-8893-4EE0-AC2D-3F5381712D48}" type="datetime1">
              <a:rPr lang="fr-FR" smtClean="0"/>
              <a:t>19/11/2015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903DE-9FC6-4FDD-9378-F5FAD1920C86}" type="slidenum">
              <a:rPr lang="fr-FR" smtClean="0"/>
              <a:t>‹N°›</a:t>
            </a:fld>
            <a:endParaRPr lang="fr-FR"/>
          </a:p>
        </p:txBody>
      </p:sp>
    </p:spTree>
    <p:extLst>
      <p:ext uri="{BB962C8B-B14F-4D97-AF65-F5344CB8AC3E}">
        <p14:creationId xmlns:p14="http://schemas.microsoft.com/office/powerpoint/2010/main" val="186036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implify3d.com/support/print-quality-troubleshooting/"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3d.si.edu/browser"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novacteurs.asso.fr/wp-content/uploads/2012/06/logo-innovation-respons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5872"/>
            <a:ext cx="33813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0303" y="3068960"/>
            <a:ext cx="7772400" cy="1470025"/>
          </a:xfrm>
        </p:spPr>
        <p:txBody>
          <a:bodyPr>
            <a:normAutofit fontScale="90000"/>
          </a:bodyPr>
          <a:lstStyle/>
          <a:p>
            <a:r>
              <a:rPr lang="fr-FR" dirty="0" smtClean="0"/>
              <a:t>Atelier</a:t>
            </a:r>
            <a:br>
              <a:rPr lang="fr-FR" dirty="0" smtClean="0"/>
            </a:br>
            <a:r>
              <a:rPr lang="fr-FR" dirty="0" smtClean="0"/>
              <a:t>chaîne d’impression 3D open-source</a:t>
            </a:r>
            <a:endParaRPr lang="fr-F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725144"/>
            <a:ext cx="2660501" cy="16979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129594"/>
            <a:ext cx="2894182" cy="1251734"/>
          </a:xfrm>
          <a:prstGeom prst="rect">
            <a:avLst/>
          </a:prstGeom>
        </p:spPr>
      </p:pic>
      <p:sp>
        <p:nvSpPr>
          <p:cNvPr id="6" name="TextBox 5"/>
          <p:cNvSpPr txBox="1"/>
          <p:nvPr/>
        </p:nvSpPr>
        <p:spPr>
          <a:xfrm>
            <a:off x="539552" y="471000"/>
            <a:ext cx="3456384" cy="646331"/>
          </a:xfrm>
          <a:prstGeom prst="rect">
            <a:avLst/>
          </a:prstGeom>
          <a:noFill/>
        </p:spPr>
        <p:txBody>
          <a:bodyPr wrap="square" rtlCol="0">
            <a:spAutoFit/>
          </a:bodyPr>
          <a:lstStyle/>
          <a:p>
            <a:r>
              <a:rPr lang="fr-FR" dirty="0" smtClean="0"/>
              <a:t>Osez l’économie de demain</a:t>
            </a:r>
          </a:p>
          <a:p>
            <a:r>
              <a:rPr lang="fr-FR" dirty="0" smtClean="0"/>
              <a:t>20/11/2015</a:t>
            </a:r>
            <a:endParaRPr lang="fr-FR" dirty="0"/>
          </a:p>
        </p:txBody>
      </p:sp>
      <p:sp>
        <p:nvSpPr>
          <p:cNvPr id="7" name="TextBox 6"/>
          <p:cNvSpPr txBox="1"/>
          <p:nvPr/>
        </p:nvSpPr>
        <p:spPr>
          <a:xfrm>
            <a:off x="5659051" y="471000"/>
            <a:ext cx="3168352" cy="369332"/>
          </a:xfrm>
          <a:prstGeom prst="rect">
            <a:avLst/>
          </a:prstGeom>
          <a:noFill/>
        </p:spPr>
        <p:txBody>
          <a:bodyPr wrap="square" rtlCol="0">
            <a:spAutoFit/>
          </a:bodyPr>
          <a:lstStyle/>
          <a:p>
            <a:pPr algn="r"/>
            <a:r>
              <a:rPr lang="fr-FR" dirty="0" smtClean="0"/>
              <a:t>Centre des congrès de Metz</a:t>
            </a:r>
            <a:endParaRPr lang="fr-FR" dirty="0"/>
          </a:p>
        </p:txBody>
      </p:sp>
    </p:spTree>
    <p:extLst>
      <p:ext uri="{BB962C8B-B14F-4D97-AF65-F5344CB8AC3E}">
        <p14:creationId xmlns:p14="http://schemas.microsoft.com/office/powerpoint/2010/main" val="210413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10</a:t>
            </a:fld>
            <a:endParaRPr lang="fr-FR"/>
          </a:p>
        </p:txBody>
      </p:sp>
      <p:sp>
        <p:nvSpPr>
          <p:cNvPr id="5" name="TextBox 4"/>
          <p:cNvSpPr txBox="1"/>
          <p:nvPr/>
        </p:nvSpPr>
        <p:spPr>
          <a:xfrm>
            <a:off x="827584" y="620688"/>
            <a:ext cx="7560840" cy="523220"/>
          </a:xfrm>
          <a:prstGeom prst="rect">
            <a:avLst/>
          </a:prstGeom>
          <a:noFill/>
        </p:spPr>
        <p:txBody>
          <a:bodyPr wrap="square" rtlCol="0">
            <a:spAutoFit/>
          </a:bodyPr>
          <a:lstStyle/>
          <a:p>
            <a:pPr algn="ctr"/>
            <a:r>
              <a:rPr lang="fr-FR" sz="2800" b="1" dirty="0" err="1" smtClean="0"/>
              <a:t>OpenScad</a:t>
            </a:r>
            <a:r>
              <a:rPr lang="fr-FR" sz="2800" b="1" dirty="0" smtClean="0"/>
              <a:t> : </a:t>
            </a:r>
            <a:r>
              <a:rPr lang="fr-FR" sz="2800" b="1" dirty="0"/>
              <a:t>exemple de </a:t>
            </a:r>
            <a:r>
              <a:rPr lang="fr-FR" sz="2800" b="1" dirty="0" smtClean="0"/>
              <a:t>modélisation</a:t>
            </a:r>
            <a:endParaRPr lang="fr-FR" sz="2800" b="1" dirty="0"/>
          </a:p>
        </p:txBody>
      </p:sp>
      <p:sp>
        <p:nvSpPr>
          <p:cNvPr id="6" name="TextBox 5"/>
          <p:cNvSpPr txBox="1"/>
          <p:nvPr/>
        </p:nvSpPr>
        <p:spPr>
          <a:xfrm>
            <a:off x="745037" y="1529616"/>
            <a:ext cx="7409761" cy="369332"/>
          </a:xfrm>
          <a:prstGeom prst="rect">
            <a:avLst/>
          </a:prstGeom>
          <a:noFill/>
        </p:spPr>
        <p:txBody>
          <a:bodyPr wrap="square" rtlCol="0">
            <a:spAutoFit/>
          </a:bodyPr>
          <a:lstStyle/>
          <a:p>
            <a:r>
              <a:rPr lang="fr-FR" dirty="0" smtClean="0"/>
              <a:t>Nous allons utiliser </a:t>
            </a:r>
            <a:r>
              <a:rPr lang="fr-FR" dirty="0" err="1" smtClean="0"/>
              <a:t>OpenScad</a:t>
            </a:r>
            <a:r>
              <a:rPr lang="fr-FR" dirty="0" smtClean="0"/>
              <a:t> pour faire cette forme très simple :</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918" y="2066762"/>
            <a:ext cx="3938506" cy="373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4923" y="2924944"/>
            <a:ext cx="4074993" cy="1384995"/>
          </a:xfrm>
          <a:prstGeom prst="rect">
            <a:avLst/>
          </a:prstGeom>
          <a:noFill/>
        </p:spPr>
        <p:txBody>
          <a:bodyPr wrap="square" rtlCol="0">
            <a:spAutoFit/>
          </a:bodyPr>
          <a:lstStyle/>
          <a:p>
            <a:r>
              <a:rPr lang="fr-FR" sz="1400" dirty="0" err="1"/>
              <a:t>difference</a:t>
            </a:r>
            <a:r>
              <a:rPr lang="fr-FR" sz="1400" dirty="0"/>
              <a:t>() {</a:t>
            </a:r>
          </a:p>
          <a:p>
            <a:r>
              <a:rPr lang="fr-FR" sz="1400" dirty="0"/>
              <a:t>    </a:t>
            </a:r>
            <a:r>
              <a:rPr lang="fr-FR" sz="1400" dirty="0" err="1"/>
              <a:t>sphere</a:t>
            </a:r>
            <a:r>
              <a:rPr lang="fr-FR" sz="1400" dirty="0"/>
              <a:t>($</a:t>
            </a:r>
            <a:r>
              <a:rPr lang="fr-FR" sz="1400" dirty="0" err="1"/>
              <a:t>fn</a:t>
            </a:r>
            <a:r>
              <a:rPr lang="fr-FR" sz="1400" dirty="0"/>
              <a:t>=48,r=20);</a:t>
            </a:r>
          </a:p>
          <a:p>
            <a:r>
              <a:rPr lang="fr-FR" sz="1400" dirty="0"/>
              <a:t>    </a:t>
            </a:r>
            <a:r>
              <a:rPr lang="fr-FR" sz="1400" dirty="0" err="1"/>
              <a:t>cylinder</a:t>
            </a:r>
            <a:r>
              <a:rPr lang="fr-FR" sz="1400" dirty="0"/>
              <a:t>(h=40, r=10, center=</a:t>
            </a:r>
            <a:r>
              <a:rPr lang="fr-FR" sz="1400" dirty="0" err="1"/>
              <a:t>true</a:t>
            </a:r>
            <a:r>
              <a:rPr lang="fr-FR" sz="1400" dirty="0"/>
              <a:t>);</a:t>
            </a:r>
          </a:p>
          <a:p>
            <a:r>
              <a:rPr lang="fr-FR" sz="1400" dirty="0"/>
              <a:t>    </a:t>
            </a:r>
            <a:r>
              <a:rPr lang="fr-FR" sz="1400" dirty="0" err="1"/>
              <a:t>rotate</a:t>
            </a:r>
            <a:r>
              <a:rPr lang="fr-FR" sz="1400" dirty="0"/>
              <a:t>([90,0,0]) </a:t>
            </a:r>
            <a:r>
              <a:rPr lang="fr-FR" sz="1400" dirty="0" err="1"/>
              <a:t>cylinder</a:t>
            </a:r>
            <a:r>
              <a:rPr lang="fr-FR" sz="1400" dirty="0"/>
              <a:t>(h=40, r=10, center=</a:t>
            </a:r>
            <a:r>
              <a:rPr lang="fr-FR" sz="1400" dirty="0" err="1"/>
              <a:t>true</a:t>
            </a:r>
            <a:r>
              <a:rPr lang="fr-FR" sz="1400" dirty="0"/>
              <a:t>);</a:t>
            </a:r>
          </a:p>
          <a:p>
            <a:r>
              <a:rPr lang="fr-FR" sz="1400" dirty="0"/>
              <a:t>    </a:t>
            </a:r>
            <a:r>
              <a:rPr lang="fr-FR" sz="1400" dirty="0" err="1"/>
              <a:t>rotate</a:t>
            </a:r>
            <a:r>
              <a:rPr lang="fr-FR" sz="1400" dirty="0"/>
              <a:t>([90,0,90]) </a:t>
            </a:r>
            <a:r>
              <a:rPr lang="fr-FR" sz="1400" dirty="0" err="1"/>
              <a:t>cylinder</a:t>
            </a:r>
            <a:r>
              <a:rPr lang="fr-FR" sz="1400" dirty="0"/>
              <a:t>(h=40, r=10, center=</a:t>
            </a:r>
            <a:r>
              <a:rPr lang="fr-FR" sz="1400" dirty="0" err="1"/>
              <a:t>true</a:t>
            </a:r>
            <a:r>
              <a:rPr lang="fr-FR" sz="1400" dirty="0"/>
              <a:t>);</a:t>
            </a:r>
          </a:p>
          <a:p>
            <a:r>
              <a:rPr lang="fr-FR" sz="1400" dirty="0"/>
              <a:t>}</a:t>
            </a:r>
          </a:p>
        </p:txBody>
      </p:sp>
    </p:spTree>
    <p:extLst>
      <p:ext uri="{BB962C8B-B14F-4D97-AF65-F5344CB8AC3E}">
        <p14:creationId xmlns:p14="http://schemas.microsoft.com/office/powerpoint/2010/main" val="336053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11</a:t>
            </a:fld>
            <a:endParaRPr lang="fr-FR"/>
          </a:p>
        </p:txBody>
      </p:sp>
      <p:sp>
        <p:nvSpPr>
          <p:cNvPr id="5" name="TextBox 4"/>
          <p:cNvSpPr txBox="1"/>
          <p:nvPr/>
        </p:nvSpPr>
        <p:spPr>
          <a:xfrm>
            <a:off x="827584" y="620688"/>
            <a:ext cx="7560840" cy="523220"/>
          </a:xfrm>
          <a:prstGeom prst="rect">
            <a:avLst/>
          </a:prstGeom>
          <a:noFill/>
        </p:spPr>
        <p:txBody>
          <a:bodyPr wrap="square" rtlCol="0">
            <a:spAutoFit/>
          </a:bodyPr>
          <a:lstStyle/>
          <a:p>
            <a:pPr algn="ctr"/>
            <a:r>
              <a:rPr lang="fr-FR" sz="2800" b="1" dirty="0" err="1" smtClean="0"/>
              <a:t>Meshmixer</a:t>
            </a:r>
            <a:endParaRPr lang="fr-FR" sz="2800" b="1" dirty="0"/>
          </a:p>
        </p:txBody>
      </p:sp>
      <p:pic>
        <p:nvPicPr>
          <p:cNvPr id="1026" name="Picture 2" descr="http://blog.123dapp.com/files/bunnyP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199" y="3704613"/>
            <a:ext cx="4104456" cy="2241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hapeways.com/wordpress/wp-content/uploads/2014/03/meshmix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177563"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shmixer.com/gallery/images/00008_minotau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3717270" cy="24162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10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984" y="1556792"/>
            <a:ext cx="8064896" cy="2554545"/>
          </a:xfrm>
          <a:prstGeom prst="rect">
            <a:avLst/>
          </a:prstGeom>
          <a:noFill/>
        </p:spPr>
        <p:txBody>
          <a:bodyPr wrap="square" rtlCol="0">
            <a:spAutoFit/>
          </a:bodyPr>
          <a:lstStyle/>
          <a:p>
            <a:pPr algn="just"/>
            <a:r>
              <a:rPr lang="fr-FR" sz="1600" dirty="0" smtClean="0"/>
              <a:t>L’export STL est l’étape indispensable à réaliser avant de pouvoir imprimer un objet en 3D. Le format STL est une description de votre objet sous forme d’un ensemble de triangles interconnectés. </a:t>
            </a:r>
          </a:p>
          <a:p>
            <a:pPr algn="just"/>
            <a:endParaRPr lang="fr-FR" sz="1600" dirty="0" smtClean="0"/>
          </a:p>
          <a:p>
            <a:pPr algn="just"/>
            <a:r>
              <a:rPr lang="fr-FR" sz="1600" dirty="0" smtClean="0"/>
              <a:t>Ce qui marche très bien pour un objet géométrique comme une boite, semble moins adapté pour les formes ‘organiques’. Mais cela dépend de la taille des triangles …</a:t>
            </a:r>
          </a:p>
          <a:p>
            <a:pPr algn="just"/>
            <a:endParaRPr lang="fr-FR" sz="1600" dirty="0" smtClean="0"/>
          </a:p>
          <a:p>
            <a:pPr algn="just"/>
            <a:r>
              <a:rPr lang="fr-FR" sz="1600" dirty="0" smtClean="0"/>
              <a:t>L’export STL est disponible nativement dans </a:t>
            </a:r>
            <a:r>
              <a:rPr lang="fr-FR" sz="1600" dirty="0" err="1" smtClean="0"/>
              <a:t>OpenScad</a:t>
            </a:r>
            <a:r>
              <a:rPr lang="fr-FR" sz="1600" dirty="0" smtClean="0"/>
              <a:t> et Blender et doit être rajouté via un plugin gratuit dans la version gratuite de </a:t>
            </a:r>
            <a:r>
              <a:rPr lang="fr-FR" sz="1600" dirty="0" err="1" smtClean="0"/>
              <a:t>Sketchup</a:t>
            </a:r>
            <a:r>
              <a:rPr lang="fr-FR" sz="1600" dirty="0" smtClean="0"/>
              <a:t>.</a:t>
            </a:r>
          </a:p>
          <a:p>
            <a:pPr algn="just"/>
            <a:endParaRPr lang="fr-FR" sz="1600" dirty="0" smtClean="0"/>
          </a:p>
        </p:txBody>
      </p:sp>
      <p:sp>
        <p:nvSpPr>
          <p:cNvPr id="3" name="Date Placeholder 2"/>
          <p:cNvSpPr>
            <a:spLocks noGrp="1"/>
          </p:cNvSpPr>
          <p:nvPr>
            <p:ph type="dt" sz="half" idx="10"/>
          </p:nvPr>
        </p:nvSpPr>
        <p:spPr/>
        <p:txBody>
          <a:bodyPr/>
          <a:lstStyle/>
          <a:p>
            <a:fld id="{347E47B2-AAC1-4861-A98F-3E5CF6987D23}"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12</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1560" y="476672"/>
            <a:ext cx="7920880" cy="523220"/>
          </a:xfrm>
          <a:prstGeom prst="rect">
            <a:avLst/>
          </a:prstGeom>
          <a:noFill/>
        </p:spPr>
        <p:txBody>
          <a:bodyPr wrap="square" rtlCol="0">
            <a:spAutoFit/>
          </a:bodyPr>
          <a:lstStyle/>
          <a:p>
            <a:pPr algn="ctr"/>
            <a:r>
              <a:rPr lang="fr-FR" sz="2800" b="1" dirty="0"/>
              <a:t>Export STL</a:t>
            </a:r>
          </a:p>
        </p:txBody>
      </p:sp>
      <p:pic>
        <p:nvPicPr>
          <p:cNvPr id="9" name="Image 8"/>
          <p:cNvPicPr>
            <a:picLocks noChangeAspect="1"/>
          </p:cNvPicPr>
          <p:nvPr/>
        </p:nvPicPr>
        <p:blipFill rotWithShape="1">
          <a:blip r:embed="rId4"/>
          <a:srcRect l="48413" t="23264" r="32636" b="13101"/>
          <a:stretch/>
        </p:blipFill>
        <p:spPr>
          <a:xfrm>
            <a:off x="2352724" y="4090640"/>
            <a:ext cx="1296144" cy="2448272"/>
          </a:xfrm>
          <a:prstGeom prst="rect">
            <a:avLst/>
          </a:prstGeom>
        </p:spPr>
      </p:pic>
      <p:pic>
        <p:nvPicPr>
          <p:cNvPr id="10" name="Image 9"/>
          <p:cNvPicPr>
            <a:picLocks noChangeAspect="1"/>
          </p:cNvPicPr>
          <p:nvPr/>
        </p:nvPicPr>
        <p:blipFill rotWithShape="1">
          <a:blip r:embed="rId5"/>
          <a:srcRect l="54181" t="35270" r="37351" b="36128"/>
          <a:stretch/>
        </p:blipFill>
        <p:spPr>
          <a:xfrm>
            <a:off x="4972303" y="4090640"/>
            <a:ext cx="1288566" cy="2448272"/>
          </a:xfrm>
          <a:prstGeom prst="rect">
            <a:avLst/>
          </a:prstGeom>
        </p:spPr>
      </p:pic>
    </p:spTree>
    <p:extLst>
      <p:ext uri="{BB962C8B-B14F-4D97-AF65-F5344CB8AC3E}">
        <p14:creationId xmlns:p14="http://schemas.microsoft.com/office/powerpoint/2010/main" val="65835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484784"/>
            <a:ext cx="7992888" cy="4124206"/>
          </a:xfrm>
          <a:prstGeom prst="rect">
            <a:avLst/>
          </a:prstGeom>
          <a:noFill/>
        </p:spPr>
        <p:txBody>
          <a:bodyPr wrap="square" rtlCol="0">
            <a:spAutoFit/>
          </a:bodyPr>
          <a:lstStyle/>
          <a:p>
            <a:pPr algn="just"/>
            <a:r>
              <a:rPr lang="fr-FR" sz="1600" dirty="0" smtClean="0"/>
              <a:t>Le GCODE est un format de fichier qui est utilisé pour de nombreuses machines numériques et pas seulement pour les imprimantes 3D. Il transmet au moyen de codes l’ensemble des opérations que doit effectuer une machine. Ce GCODE est fourni à la machine numérique qui se contente de le lire et d’effectuer séquentiellement l’ensemble des opérations demandées.</a:t>
            </a:r>
          </a:p>
          <a:p>
            <a:pPr algn="just"/>
            <a:endParaRPr lang="fr-FR" sz="1600" dirty="0"/>
          </a:p>
          <a:p>
            <a:pPr algn="just"/>
            <a:r>
              <a:rPr lang="fr-FR" sz="1600" dirty="0" smtClean="0"/>
              <a:t>Exemple :</a:t>
            </a:r>
          </a:p>
          <a:p>
            <a:pPr algn="just"/>
            <a:r>
              <a:rPr lang="fr-FR" sz="1000" dirty="0"/>
              <a:t> M109 S200.000000</a:t>
            </a:r>
          </a:p>
          <a:p>
            <a:pPr algn="just"/>
            <a:endParaRPr lang="fr-FR" sz="1000" dirty="0"/>
          </a:p>
          <a:p>
            <a:pPr algn="just"/>
            <a:r>
              <a:rPr lang="fr-FR" sz="1000" dirty="0"/>
              <a:t>; -- START GCODE --</a:t>
            </a:r>
          </a:p>
          <a:p>
            <a:pPr algn="just"/>
            <a:r>
              <a:rPr lang="fr-FR" sz="1000" dirty="0"/>
              <a:t>;</a:t>
            </a:r>
            <a:r>
              <a:rPr lang="fr-FR" sz="1000" dirty="0" err="1"/>
              <a:t>Sliced</a:t>
            </a:r>
            <a:r>
              <a:rPr lang="fr-FR" sz="1000" dirty="0"/>
              <a:t> at: Sun 01-11-2015 17:15:25</a:t>
            </a:r>
          </a:p>
          <a:p>
            <a:pPr algn="just"/>
            <a:r>
              <a:rPr lang="fr-FR" sz="1000" dirty="0"/>
              <a:t>;Basic settings: Layer </a:t>
            </a:r>
            <a:r>
              <a:rPr lang="fr-FR" sz="1000" dirty="0" err="1"/>
              <a:t>height</a:t>
            </a:r>
            <a:r>
              <a:rPr lang="fr-FR" sz="1000" dirty="0"/>
              <a:t>: 0.3 </a:t>
            </a:r>
            <a:r>
              <a:rPr lang="fr-FR" sz="1000" dirty="0" err="1"/>
              <a:t>Walls</a:t>
            </a:r>
            <a:r>
              <a:rPr lang="fr-FR" sz="1000" dirty="0"/>
              <a:t>: 2 </a:t>
            </a:r>
            <a:r>
              <a:rPr lang="fr-FR" sz="1000" dirty="0" err="1"/>
              <a:t>Fill</a:t>
            </a:r>
            <a:r>
              <a:rPr lang="fr-FR" sz="1000" dirty="0"/>
              <a:t>: 0</a:t>
            </a:r>
          </a:p>
          <a:p>
            <a:pPr algn="just"/>
            <a:r>
              <a:rPr lang="fr-FR" sz="1000" dirty="0"/>
              <a:t>;</a:t>
            </a:r>
            <a:r>
              <a:rPr lang="fr-FR" sz="1000" dirty="0" err="1"/>
              <a:t>Print</a:t>
            </a:r>
            <a:r>
              <a:rPr lang="fr-FR" sz="1000" dirty="0"/>
              <a:t> time: 1 heures 55 minutes</a:t>
            </a:r>
          </a:p>
          <a:p>
            <a:pPr algn="just"/>
            <a:r>
              <a:rPr lang="fr-FR" sz="1000" dirty="0"/>
              <a:t>;Filament </a:t>
            </a:r>
            <a:r>
              <a:rPr lang="fr-FR" sz="1000" dirty="0" err="1"/>
              <a:t>used</a:t>
            </a:r>
            <a:r>
              <a:rPr lang="fr-FR" sz="1000" dirty="0"/>
              <a:t>: 8.036m 23.0g</a:t>
            </a:r>
          </a:p>
          <a:p>
            <a:pPr algn="just"/>
            <a:r>
              <a:rPr lang="fr-FR" sz="1000" dirty="0"/>
              <a:t>;Filament </a:t>
            </a:r>
            <a:r>
              <a:rPr lang="fr-FR" sz="1000" dirty="0" err="1"/>
              <a:t>cost</a:t>
            </a:r>
            <a:r>
              <a:rPr lang="fr-FR" sz="1000" dirty="0"/>
              <a:t>: None</a:t>
            </a:r>
          </a:p>
          <a:p>
            <a:pPr algn="just"/>
            <a:r>
              <a:rPr lang="fr-FR" sz="1000" dirty="0"/>
              <a:t>;M190 S70 ;</a:t>
            </a:r>
            <a:r>
              <a:rPr lang="fr-FR" sz="1000" dirty="0" err="1"/>
              <a:t>Uncomment</a:t>
            </a:r>
            <a:r>
              <a:rPr lang="fr-FR" sz="1000" dirty="0"/>
              <a:t> to </a:t>
            </a:r>
            <a:r>
              <a:rPr lang="fr-FR" sz="1000" dirty="0" err="1"/>
              <a:t>add</a:t>
            </a:r>
            <a:r>
              <a:rPr lang="fr-FR" sz="1000" dirty="0"/>
              <a:t> </a:t>
            </a:r>
            <a:r>
              <a:rPr lang="fr-FR" sz="1000" dirty="0" err="1"/>
              <a:t>your</a:t>
            </a:r>
            <a:r>
              <a:rPr lang="fr-FR" sz="1000" dirty="0"/>
              <a:t> </a:t>
            </a:r>
            <a:r>
              <a:rPr lang="fr-FR" sz="1000" dirty="0" err="1"/>
              <a:t>own</a:t>
            </a:r>
            <a:r>
              <a:rPr lang="fr-FR" sz="1000" dirty="0"/>
              <a:t> </a:t>
            </a:r>
            <a:r>
              <a:rPr lang="fr-FR" sz="1000" dirty="0" err="1"/>
              <a:t>bed</a:t>
            </a:r>
            <a:r>
              <a:rPr lang="fr-FR" sz="1000" dirty="0"/>
              <a:t> </a:t>
            </a:r>
            <a:r>
              <a:rPr lang="fr-FR" sz="1000" dirty="0" err="1"/>
              <a:t>temperature</a:t>
            </a:r>
            <a:r>
              <a:rPr lang="fr-FR" sz="1000" dirty="0"/>
              <a:t> line</a:t>
            </a:r>
          </a:p>
          <a:p>
            <a:pPr algn="just"/>
            <a:r>
              <a:rPr lang="fr-FR" sz="1000" dirty="0"/>
              <a:t>;M109 S200 ;</a:t>
            </a:r>
            <a:r>
              <a:rPr lang="fr-FR" sz="1000" dirty="0" err="1"/>
              <a:t>Uncomment</a:t>
            </a:r>
            <a:r>
              <a:rPr lang="fr-FR" sz="1000" dirty="0"/>
              <a:t> to </a:t>
            </a:r>
            <a:r>
              <a:rPr lang="fr-FR" sz="1000" dirty="0" err="1"/>
              <a:t>add</a:t>
            </a:r>
            <a:r>
              <a:rPr lang="fr-FR" sz="1000" dirty="0"/>
              <a:t> </a:t>
            </a:r>
            <a:r>
              <a:rPr lang="fr-FR" sz="1000" dirty="0" err="1"/>
              <a:t>your</a:t>
            </a:r>
            <a:r>
              <a:rPr lang="fr-FR" sz="1000" dirty="0"/>
              <a:t> </a:t>
            </a:r>
            <a:r>
              <a:rPr lang="fr-FR" sz="1000" dirty="0" err="1"/>
              <a:t>own</a:t>
            </a:r>
            <a:r>
              <a:rPr lang="fr-FR" sz="1000" dirty="0"/>
              <a:t> </a:t>
            </a:r>
            <a:r>
              <a:rPr lang="fr-FR" sz="1000" dirty="0" err="1"/>
              <a:t>temperature</a:t>
            </a:r>
            <a:r>
              <a:rPr lang="fr-FR" sz="1000" dirty="0"/>
              <a:t> line</a:t>
            </a:r>
          </a:p>
          <a:p>
            <a:pPr algn="just"/>
            <a:r>
              <a:rPr lang="fr-FR" sz="1000" dirty="0"/>
              <a:t>G21        ;</a:t>
            </a:r>
            <a:r>
              <a:rPr lang="fr-FR" sz="1000" dirty="0" err="1"/>
              <a:t>metric</a:t>
            </a:r>
            <a:r>
              <a:rPr lang="fr-FR" sz="1000" dirty="0"/>
              <a:t> values</a:t>
            </a:r>
          </a:p>
          <a:p>
            <a:pPr algn="just"/>
            <a:r>
              <a:rPr lang="fr-FR" sz="1000" dirty="0"/>
              <a:t>G90        ;</a:t>
            </a:r>
            <a:r>
              <a:rPr lang="fr-FR" sz="1000" dirty="0" err="1"/>
              <a:t>absolute</a:t>
            </a:r>
            <a:r>
              <a:rPr lang="fr-FR" sz="1000" dirty="0"/>
              <a:t> </a:t>
            </a:r>
            <a:r>
              <a:rPr lang="fr-FR" sz="1000" dirty="0" err="1"/>
              <a:t>positioning</a:t>
            </a:r>
            <a:endParaRPr lang="fr-FR" sz="1000" dirty="0"/>
          </a:p>
          <a:p>
            <a:pPr algn="just"/>
            <a:r>
              <a:rPr lang="fr-FR" sz="1000" dirty="0"/>
              <a:t>M107       ;</a:t>
            </a:r>
            <a:r>
              <a:rPr lang="fr-FR" sz="1000" dirty="0" err="1"/>
              <a:t>start</a:t>
            </a:r>
            <a:r>
              <a:rPr lang="fr-FR" sz="1000" dirty="0"/>
              <a:t> </a:t>
            </a:r>
            <a:r>
              <a:rPr lang="fr-FR" sz="1000" dirty="0" err="1"/>
              <a:t>with</a:t>
            </a:r>
            <a:r>
              <a:rPr lang="fr-FR" sz="1000" dirty="0"/>
              <a:t> the fan off</a:t>
            </a:r>
          </a:p>
          <a:p>
            <a:pPr algn="just"/>
            <a:r>
              <a:rPr lang="fr-FR" sz="1000" dirty="0"/>
              <a:t>G28 X0 Y0  ;move X/Y to min </a:t>
            </a:r>
            <a:r>
              <a:rPr lang="fr-FR" sz="1000" dirty="0" err="1"/>
              <a:t>endstops</a:t>
            </a:r>
            <a:endParaRPr lang="fr-FR" sz="1000" dirty="0"/>
          </a:p>
          <a:p>
            <a:pPr algn="just"/>
            <a:r>
              <a:rPr lang="fr-FR" sz="1000" dirty="0"/>
              <a:t>G28 Z0     ;move Z to min </a:t>
            </a:r>
            <a:r>
              <a:rPr lang="fr-FR" sz="1000" dirty="0" err="1"/>
              <a:t>endstops</a:t>
            </a:r>
            <a:endParaRPr lang="fr-FR" sz="1000" dirty="0"/>
          </a:p>
          <a:p>
            <a:pPr algn="just"/>
            <a:endParaRPr lang="fr-FR" sz="1600" dirty="0" smtClean="0"/>
          </a:p>
        </p:txBody>
      </p:sp>
      <p:sp>
        <p:nvSpPr>
          <p:cNvPr id="2" name="Date Placeholder 1"/>
          <p:cNvSpPr>
            <a:spLocks noGrp="1"/>
          </p:cNvSpPr>
          <p:nvPr>
            <p:ph type="dt" sz="half" idx="10"/>
          </p:nvPr>
        </p:nvSpPr>
        <p:spPr/>
        <p:txBody>
          <a:bodyPr/>
          <a:lstStyle/>
          <a:p>
            <a:fld id="{57BF4D70-FF98-4E4F-8CE1-1988C3FE32A0}"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13</a:t>
            </a:fld>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692696"/>
            <a:ext cx="7776864" cy="523220"/>
          </a:xfrm>
          <a:prstGeom prst="rect">
            <a:avLst/>
          </a:prstGeom>
          <a:noFill/>
        </p:spPr>
        <p:txBody>
          <a:bodyPr wrap="square" rtlCol="0">
            <a:spAutoFit/>
          </a:bodyPr>
          <a:lstStyle/>
          <a:p>
            <a:pPr algn="ctr"/>
            <a:r>
              <a:rPr lang="fr-FR" sz="2800" b="1" dirty="0"/>
              <a:t>Génération du GCODE</a:t>
            </a:r>
          </a:p>
        </p:txBody>
      </p:sp>
      <p:sp>
        <p:nvSpPr>
          <p:cNvPr id="9" name="TextBox 8"/>
          <p:cNvSpPr txBox="1"/>
          <p:nvPr/>
        </p:nvSpPr>
        <p:spPr>
          <a:xfrm>
            <a:off x="4510968" y="2683405"/>
            <a:ext cx="3888432" cy="3785652"/>
          </a:xfrm>
          <a:prstGeom prst="rect">
            <a:avLst/>
          </a:prstGeom>
          <a:noFill/>
        </p:spPr>
        <p:txBody>
          <a:bodyPr wrap="square" rtlCol="0">
            <a:spAutoFit/>
          </a:bodyPr>
          <a:lstStyle/>
          <a:p>
            <a:pPr algn="just"/>
            <a:r>
              <a:rPr lang="fr-FR" sz="800" dirty="0"/>
              <a:t>G1 Z15.0 F1200 ;move the </a:t>
            </a:r>
            <a:r>
              <a:rPr lang="fr-FR" sz="800" dirty="0" err="1"/>
              <a:t>platform</a:t>
            </a:r>
            <a:r>
              <a:rPr lang="fr-FR" sz="800" dirty="0"/>
              <a:t> down 15mm</a:t>
            </a:r>
          </a:p>
          <a:p>
            <a:pPr algn="just"/>
            <a:r>
              <a:rPr lang="fr-FR" sz="800" dirty="0"/>
              <a:t>G92 E0                  ;</a:t>
            </a:r>
            <a:r>
              <a:rPr lang="fr-FR" sz="800" dirty="0" err="1"/>
              <a:t>zero</a:t>
            </a:r>
            <a:r>
              <a:rPr lang="fr-FR" sz="800" dirty="0"/>
              <a:t> the </a:t>
            </a:r>
            <a:r>
              <a:rPr lang="fr-FR" sz="800" dirty="0" err="1"/>
              <a:t>extruded</a:t>
            </a:r>
            <a:r>
              <a:rPr lang="fr-FR" sz="800" dirty="0"/>
              <a:t> </a:t>
            </a:r>
            <a:r>
              <a:rPr lang="fr-FR" sz="800" dirty="0" err="1"/>
              <a:t>length</a:t>
            </a:r>
            <a:endParaRPr lang="fr-FR" sz="800" dirty="0"/>
          </a:p>
          <a:p>
            <a:pPr algn="just"/>
            <a:r>
              <a:rPr lang="fr-FR" sz="800" dirty="0"/>
              <a:t>G1 F200 E5              ;extrude 5mm of </a:t>
            </a:r>
            <a:r>
              <a:rPr lang="fr-FR" sz="800" dirty="0" err="1"/>
              <a:t>feed</a:t>
            </a:r>
            <a:r>
              <a:rPr lang="fr-FR" sz="800" dirty="0"/>
              <a:t> stock</a:t>
            </a:r>
          </a:p>
          <a:p>
            <a:pPr algn="just"/>
            <a:r>
              <a:rPr lang="fr-FR" sz="800" dirty="0"/>
              <a:t>G92 E0                  ;</a:t>
            </a:r>
            <a:r>
              <a:rPr lang="fr-FR" sz="800" dirty="0" err="1"/>
              <a:t>zero</a:t>
            </a:r>
            <a:r>
              <a:rPr lang="fr-FR" sz="800" dirty="0"/>
              <a:t> the </a:t>
            </a:r>
            <a:r>
              <a:rPr lang="fr-FR" sz="800" dirty="0" err="1"/>
              <a:t>extruded</a:t>
            </a:r>
            <a:r>
              <a:rPr lang="fr-FR" sz="800" dirty="0"/>
              <a:t> </a:t>
            </a:r>
            <a:r>
              <a:rPr lang="fr-FR" sz="800" dirty="0" err="1"/>
              <a:t>length</a:t>
            </a:r>
            <a:r>
              <a:rPr lang="fr-FR" sz="800" dirty="0"/>
              <a:t> </a:t>
            </a:r>
            <a:r>
              <a:rPr lang="fr-FR" sz="800" dirty="0" err="1"/>
              <a:t>again</a:t>
            </a:r>
            <a:endParaRPr lang="fr-FR" sz="800" dirty="0"/>
          </a:p>
          <a:p>
            <a:pPr algn="just"/>
            <a:r>
              <a:rPr lang="fr-FR" sz="800" dirty="0"/>
              <a:t>G1 F10200</a:t>
            </a:r>
          </a:p>
          <a:p>
            <a:pPr algn="just"/>
            <a:r>
              <a:rPr lang="fr-FR" sz="800" dirty="0"/>
              <a:t>;Put printing message on LCD </a:t>
            </a:r>
            <a:r>
              <a:rPr lang="fr-FR" sz="800" dirty="0" err="1"/>
              <a:t>screen</a:t>
            </a:r>
            <a:endParaRPr lang="fr-FR" sz="800" dirty="0"/>
          </a:p>
          <a:p>
            <a:pPr algn="just"/>
            <a:r>
              <a:rPr lang="fr-FR" sz="800" dirty="0"/>
              <a:t>;M117 Printing...</a:t>
            </a:r>
          </a:p>
          <a:p>
            <a:pPr algn="just"/>
            <a:r>
              <a:rPr lang="fr-FR" sz="800" dirty="0"/>
              <a:t>; -- end of START GCODE --</a:t>
            </a:r>
          </a:p>
          <a:p>
            <a:pPr algn="just"/>
            <a:endParaRPr lang="fr-FR" sz="800" dirty="0"/>
          </a:p>
          <a:p>
            <a:pPr algn="just"/>
            <a:r>
              <a:rPr lang="fr-FR" sz="800" dirty="0"/>
              <a:t>;Layer count: 338</a:t>
            </a:r>
          </a:p>
          <a:p>
            <a:pPr algn="just"/>
            <a:r>
              <a:rPr lang="fr-FR" sz="800" dirty="0"/>
              <a:t>;LAYER:0</a:t>
            </a:r>
          </a:p>
          <a:p>
            <a:pPr algn="just"/>
            <a:r>
              <a:rPr lang="fr-FR" sz="800" dirty="0"/>
              <a:t>M107</a:t>
            </a:r>
          </a:p>
          <a:p>
            <a:pPr algn="just"/>
            <a:r>
              <a:rPr lang="fr-FR" sz="800" dirty="0"/>
              <a:t>G0 F10200 X136.917 Y88.359 Z0.300</a:t>
            </a:r>
          </a:p>
          <a:p>
            <a:pPr algn="just"/>
            <a:r>
              <a:rPr lang="fr-FR" sz="800" dirty="0"/>
              <a:t>G0 X137.496 Y88.938</a:t>
            </a:r>
          </a:p>
          <a:p>
            <a:pPr algn="just"/>
            <a:r>
              <a:rPr lang="fr-FR" sz="800" dirty="0"/>
              <a:t>;TYPE:SKIRT</a:t>
            </a:r>
          </a:p>
          <a:p>
            <a:pPr algn="just"/>
            <a:r>
              <a:rPr lang="fr-FR" sz="800" dirty="0"/>
              <a:t>G1 F1800 X136.917 Y88.359 E0.04085</a:t>
            </a:r>
          </a:p>
          <a:p>
            <a:pPr algn="just"/>
            <a:r>
              <a:rPr lang="fr-FR" sz="800" dirty="0"/>
              <a:t>G1 X139.096 Y86.177 E0.19470</a:t>
            </a:r>
          </a:p>
          <a:p>
            <a:pPr algn="just"/>
            <a:r>
              <a:rPr lang="fr-FR" sz="800" dirty="0"/>
              <a:t>G1 X139.096 Y85.977 E0.20468</a:t>
            </a:r>
          </a:p>
          <a:p>
            <a:pPr algn="just"/>
            <a:r>
              <a:rPr lang="fr-FR" sz="800" dirty="0"/>
              <a:t>G1 X141.252 Y83.821 E0.35679</a:t>
            </a:r>
          </a:p>
          <a:p>
            <a:pPr algn="just"/>
            <a:r>
              <a:rPr lang="fr-FR" sz="800" dirty="0"/>
              <a:t>G1 X141.653 Y83.621 E0.37915</a:t>
            </a:r>
          </a:p>
          <a:p>
            <a:pPr algn="just"/>
            <a:r>
              <a:rPr lang="fr-FR" sz="800" dirty="0"/>
              <a:t>G1 X142.278 Y82.997 E0.42321</a:t>
            </a:r>
          </a:p>
          <a:p>
            <a:pPr algn="just"/>
            <a:r>
              <a:rPr lang="fr-FR" sz="800" dirty="0"/>
              <a:t>G1 X142.875 Y82.798 E0.45461</a:t>
            </a:r>
          </a:p>
          <a:p>
            <a:pPr algn="just"/>
            <a:r>
              <a:rPr lang="fr-FR" sz="800" dirty="0"/>
              <a:t>G1 X143.618 Y82.057 E0.50696</a:t>
            </a:r>
          </a:p>
          <a:p>
            <a:pPr algn="just"/>
            <a:r>
              <a:rPr lang="fr-FR" sz="800" dirty="0"/>
              <a:t>G1 X145.620 Y82.057 E0.60684</a:t>
            </a:r>
          </a:p>
          <a:p>
            <a:pPr algn="just"/>
            <a:r>
              <a:rPr lang="fr-FR" sz="800" dirty="0"/>
              <a:t>G1 X145.679 Y81.998 E0.61100</a:t>
            </a:r>
          </a:p>
          <a:p>
            <a:pPr algn="just"/>
            <a:r>
              <a:rPr lang="fr-FR" sz="800" dirty="0"/>
              <a:t>G1 X147.892 Y81.257 E0.72743</a:t>
            </a:r>
          </a:p>
          <a:p>
            <a:pPr algn="just"/>
            <a:r>
              <a:rPr lang="fr-FR" sz="800" dirty="0"/>
              <a:t>G1 X150.397 Y81.257 E0.85241</a:t>
            </a:r>
          </a:p>
          <a:p>
            <a:pPr algn="just"/>
            <a:r>
              <a:rPr lang="fr-FR" sz="800" dirty="0"/>
              <a:t>G1 X152.612 Y81.997 E0.96892</a:t>
            </a:r>
          </a:p>
          <a:p>
            <a:pPr algn="just"/>
            <a:r>
              <a:rPr lang="fr-FR" sz="800" dirty="0"/>
              <a:t>G1 X152.811 Y82.195 E0.98292</a:t>
            </a:r>
          </a:p>
          <a:p>
            <a:endParaRPr lang="fr-FR" sz="800" dirty="0"/>
          </a:p>
        </p:txBody>
      </p:sp>
    </p:spTree>
    <p:extLst>
      <p:ext uri="{BB962C8B-B14F-4D97-AF65-F5344CB8AC3E}">
        <p14:creationId xmlns:p14="http://schemas.microsoft.com/office/powerpoint/2010/main" val="121618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1.qwant.com/thumbr/?u=https%3A%2F%2Fwww.igo3d.com%2Fmedia%2Fcatalog%2Fproduct%2Fcache%2F1%2Fimage%2F1200x1200%2F9df78eab33525d08d6e5fb8d27136e95%2Fu%2Fl%2Fultimaker_2_3d_printer_front_2_igo3d_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82" r="14872"/>
          <a:stretch/>
        </p:blipFill>
        <p:spPr bwMode="auto">
          <a:xfrm>
            <a:off x="6762750" y="444066"/>
            <a:ext cx="2197100" cy="3233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0026" y="2060848"/>
            <a:ext cx="6130206" cy="2800767"/>
          </a:xfrm>
          <a:prstGeom prst="rect">
            <a:avLst/>
          </a:prstGeom>
          <a:noFill/>
        </p:spPr>
        <p:txBody>
          <a:bodyPr wrap="square" rtlCol="0">
            <a:spAutoFit/>
          </a:bodyPr>
          <a:lstStyle/>
          <a:p>
            <a:r>
              <a:rPr lang="fr-FR" sz="1600" b="1" dirty="0" smtClean="0"/>
              <a:t>Cura</a:t>
            </a:r>
            <a:r>
              <a:rPr lang="fr-FR" sz="1600" dirty="0" smtClean="0"/>
              <a:t> : Logiciel open source édité pour l’</a:t>
            </a:r>
            <a:r>
              <a:rPr lang="fr-FR" sz="1600" dirty="0" err="1" smtClean="0"/>
              <a:t>Ultimaker</a:t>
            </a:r>
            <a:r>
              <a:rPr lang="fr-FR" sz="1600" dirty="0" smtClean="0"/>
              <a:t> par le fabriquant. Logiciel qui essaye de conserver une certaine simplicité en fournissant des profils pour de nombreuses imprimantes</a:t>
            </a:r>
          </a:p>
          <a:p>
            <a:endParaRPr lang="fr-FR" sz="1600" dirty="0"/>
          </a:p>
          <a:p>
            <a:r>
              <a:rPr lang="fr-FR" sz="1600" b="1" dirty="0" err="1" smtClean="0"/>
              <a:t>Repetier</a:t>
            </a:r>
            <a:r>
              <a:rPr lang="fr-FR" sz="1600" b="1" dirty="0" smtClean="0"/>
              <a:t>-Host :</a:t>
            </a:r>
          </a:p>
          <a:p>
            <a:r>
              <a:rPr lang="fr-FR" sz="1600" dirty="0" smtClean="0"/>
              <a:t>Logiciel d’origine allemande édité par </a:t>
            </a:r>
            <a:r>
              <a:rPr lang="fr-FR" sz="1600" dirty="0"/>
              <a:t>Repetier.com</a:t>
            </a:r>
            <a:endParaRPr lang="fr-FR" sz="1600" dirty="0" smtClean="0"/>
          </a:p>
          <a:p>
            <a:r>
              <a:rPr lang="fr-FR" sz="1600" dirty="0" smtClean="0"/>
              <a:t>Logiciel très complet et un peu difficile d’accès pour les débutant</a:t>
            </a:r>
          </a:p>
          <a:p>
            <a:endParaRPr lang="fr-FR" sz="1600" dirty="0"/>
          </a:p>
          <a:p>
            <a:r>
              <a:rPr lang="fr-FR" sz="1600" b="1" dirty="0" err="1" smtClean="0"/>
              <a:t>Octoprint</a:t>
            </a:r>
            <a:r>
              <a:rPr lang="fr-FR" sz="1600" b="1" dirty="0" smtClean="0"/>
              <a:t> :</a:t>
            </a:r>
          </a:p>
          <a:p>
            <a:r>
              <a:rPr lang="fr-FR" sz="1600" dirty="0" smtClean="0"/>
              <a:t>Logiciel basé sur un serveur Web qui permet par exemple de l’installer sur un petit ordinateur et de contrôler son imprimante à distance.</a:t>
            </a:r>
          </a:p>
        </p:txBody>
      </p:sp>
      <p:sp>
        <p:nvSpPr>
          <p:cNvPr id="3" name="Date Placeholder 2"/>
          <p:cNvSpPr>
            <a:spLocks noGrp="1"/>
          </p:cNvSpPr>
          <p:nvPr>
            <p:ph type="dt" sz="half" idx="10"/>
          </p:nvPr>
        </p:nvSpPr>
        <p:spPr/>
        <p:txBody>
          <a:bodyPr/>
          <a:lstStyle/>
          <a:p>
            <a:fld id="{8E01FDF9-3F3C-4ED8-AA72-EDA582C835F0}"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14</a:t>
            </a:fld>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3568" y="764704"/>
            <a:ext cx="7776864" cy="954107"/>
          </a:xfrm>
          <a:prstGeom prst="rect">
            <a:avLst/>
          </a:prstGeom>
          <a:noFill/>
        </p:spPr>
        <p:txBody>
          <a:bodyPr wrap="square" rtlCol="0">
            <a:spAutoFit/>
          </a:bodyPr>
          <a:lstStyle/>
          <a:p>
            <a:pPr algn="ctr"/>
            <a:r>
              <a:rPr lang="fr-FR" sz="2800" b="1" dirty="0" smtClean="0"/>
              <a:t>GCODE : Les outils libres</a:t>
            </a:r>
            <a:endParaRPr lang="fr-FR" sz="2800" b="1" dirty="0"/>
          </a:p>
          <a:p>
            <a:pPr algn="ctr"/>
            <a:endParaRPr lang="fr-FR" sz="2800" b="1" dirty="0"/>
          </a:p>
        </p:txBody>
      </p:sp>
    </p:spTree>
    <p:extLst>
      <p:ext uri="{BB962C8B-B14F-4D97-AF65-F5344CB8AC3E}">
        <p14:creationId xmlns:p14="http://schemas.microsoft.com/office/powerpoint/2010/main" val="210576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C30176-E8CB-4F9F-B4D6-FFEB422EB875}"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15</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3568" y="476672"/>
            <a:ext cx="7848872" cy="523220"/>
          </a:xfrm>
          <a:prstGeom prst="rect">
            <a:avLst/>
          </a:prstGeom>
          <a:noFill/>
        </p:spPr>
        <p:txBody>
          <a:bodyPr wrap="square" rtlCol="0">
            <a:spAutoFit/>
          </a:bodyPr>
          <a:lstStyle/>
          <a:p>
            <a:pPr algn="ctr"/>
            <a:r>
              <a:rPr lang="fr-FR" sz="2800" b="1" dirty="0"/>
              <a:t>Cura</a:t>
            </a:r>
          </a:p>
        </p:txBody>
      </p:sp>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44" y="1196752"/>
            <a:ext cx="7128793" cy="445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348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978762" cy="800219"/>
          </a:xfrm>
          <a:prstGeom prst="rect">
            <a:avLst/>
          </a:prstGeom>
          <a:noFill/>
        </p:spPr>
        <p:txBody>
          <a:bodyPr wrap="square" rtlCol="0">
            <a:spAutoFit/>
          </a:bodyPr>
          <a:lstStyle/>
          <a:p>
            <a:pPr algn="ctr"/>
            <a:r>
              <a:rPr lang="fr-FR" sz="2800" dirty="0" err="1" smtClean="0"/>
              <a:t>Repetier</a:t>
            </a:r>
            <a:r>
              <a:rPr lang="fr-FR" sz="2800" dirty="0" smtClean="0"/>
              <a:t>-Host</a:t>
            </a:r>
          </a:p>
          <a:p>
            <a:endParaRPr lang="fr-FR" dirty="0"/>
          </a:p>
        </p:txBody>
      </p:sp>
      <p:sp>
        <p:nvSpPr>
          <p:cNvPr id="3" name="Date Placeholder 2"/>
          <p:cNvSpPr>
            <a:spLocks noGrp="1"/>
          </p:cNvSpPr>
          <p:nvPr>
            <p:ph type="dt" sz="half" idx="10"/>
          </p:nvPr>
        </p:nvSpPr>
        <p:spPr/>
        <p:txBody>
          <a:bodyPr/>
          <a:lstStyle/>
          <a:p>
            <a:fld id="{FFAEB195-1221-45C5-B67F-7F17D69C561C}"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16</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673" y="1336744"/>
            <a:ext cx="5826568"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36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17</a:t>
            </a:fld>
            <a:endParaRPr lang="fr-FR"/>
          </a:p>
        </p:txBody>
      </p:sp>
      <p:pic>
        <p:nvPicPr>
          <p:cNvPr id="18434" name="Picture 2" descr="http://octoprint.org/slides/makerfairehannover14/img/screenie_appl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2961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260648"/>
            <a:ext cx="8050770" cy="523220"/>
          </a:xfrm>
          <a:prstGeom prst="rect">
            <a:avLst/>
          </a:prstGeom>
          <a:noFill/>
        </p:spPr>
        <p:txBody>
          <a:bodyPr wrap="square" rtlCol="0">
            <a:spAutoFit/>
          </a:bodyPr>
          <a:lstStyle/>
          <a:p>
            <a:pPr algn="ctr"/>
            <a:r>
              <a:rPr lang="fr-FR" sz="2800" b="1" dirty="0" err="1" smtClean="0"/>
              <a:t>Octoprint</a:t>
            </a:r>
            <a:endParaRPr lang="fr-FR" sz="2800" b="1" dirty="0"/>
          </a:p>
        </p:txBody>
      </p:sp>
    </p:spTree>
    <p:extLst>
      <p:ext uri="{BB962C8B-B14F-4D97-AF65-F5344CB8AC3E}">
        <p14:creationId xmlns:p14="http://schemas.microsoft.com/office/powerpoint/2010/main" val="396220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628800"/>
            <a:ext cx="8208912" cy="3539430"/>
          </a:xfrm>
          <a:prstGeom prst="rect">
            <a:avLst/>
          </a:prstGeom>
          <a:noFill/>
        </p:spPr>
        <p:txBody>
          <a:bodyPr wrap="square" rtlCol="0">
            <a:spAutoFit/>
          </a:bodyPr>
          <a:lstStyle/>
          <a:p>
            <a:pPr algn="just"/>
            <a:r>
              <a:rPr lang="fr-FR" sz="1600" u="sng" dirty="0" smtClean="0"/>
              <a:t>Les technologies</a:t>
            </a:r>
          </a:p>
          <a:p>
            <a:pPr marL="285750" indent="-285750" algn="just">
              <a:buFontTx/>
              <a:buChar char="-"/>
            </a:pPr>
            <a:r>
              <a:rPr lang="fr-FR" sz="1600" dirty="0" smtClean="0"/>
              <a:t>Dépôt de filament</a:t>
            </a:r>
          </a:p>
          <a:p>
            <a:pPr marL="285750" indent="-285750" algn="just">
              <a:buFontTx/>
              <a:buChar char="-"/>
            </a:pPr>
            <a:r>
              <a:rPr lang="fr-FR" sz="1600" dirty="0" smtClean="0"/>
              <a:t>Dépôt de poudre : frittage laser (SLS)</a:t>
            </a:r>
          </a:p>
          <a:p>
            <a:pPr marL="285750" indent="-285750" algn="just">
              <a:buFontTx/>
              <a:buChar char="-"/>
            </a:pPr>
            <a:r>
              <a:rPr lang="fr-FR" sz="1600" dirty="0" smtClean="0"/>
              <a:t>Résine solidifiée par lumière UV </a:t>
            </a:r>
            <a:r>
              <a:rPr lang="fr-FR" sz="1600" dirty="0"/>
              <a:t>: </a:t>
            </a:r>
            <a:r>
              <a:rPr lang="fr-FR" sz="1600" dirty="0" err="1"/>
              <a:t>Stéréolithographie</a:t>
            </a:r>
            <a:r>
              <a:rPr lang="fr-FR" sz="1600" dirty="0"/>
              <a:t> </a:t>
            </a:r>
            <a:endParaRPr lang="fr-FR" sz="1600" dirty="0" smtClean="0"/>
          </a:p>
          <a:p>
            <a:pPr marL="285750" indent="-285750" algn="just">
              <a:buFontTx/>
              <a:buChar char="-"/>
            </a:pPr>
            <a:r>
              <a:rPr lang="fr-FR" sz="1600" dirty="0" smtClean="0"/>
              <a:t>… quelques autres  (</a:t>
            </a:r>
            <a:r>
              <a:rPr lang="fr-FR" sz="1600" dirty="0" err="1" smtClean="0"/>
              <a:t>PolyJet</a:t>
            </a:r>
            <a:r>
              <a:rPr lang="fr-FR" sz="1600" dirty="0" smtClean="0"/>
              <a:t>, </a:t>
            </a:r>
            <a:r>
              <a:rPr lang="fr-FR" sz="1600" dirty="0"/>
              <a:t>Electron </a:t>
            </a:r>
            <a:r>
              <a:rPr lang="fr-FR" sz="1600" dirty="0" err="1"/>
              <a:t>Beam</a:t>
            </a:r>
            <a:r>
              <a:rPr lang="fr-FR" sz="1600" dirty="0"/>
              <a:t> </a:t>
            </a:r>
            <a:r>
              <a:rPr lang="fr-FR" sz="1600" dirty="0" err="1" smtClean="0"/>
              <a:t>Melting</a:t>
            </a:r>
            <a:r>
              <a:rPr lang="fr-FR" sz="1600" dirty="0" smtClean="0"/>
              <a:t> …)</a:t>
            </a:r>
          </a:p>
          <a:p>
            <a:pPr marL="285750" indent="-285750" algn="just">
              <a:buFontTx/>
              <a:buChar char="-"/>
            </a:pPr>
            <a:endParaRPr lang="fr-FR" sz="1600" dirty="0"/>
          </a:p>
          <a:p>
            <a:pPr algn="just"/>
            <a:r>
              <a:rPr lang="fr-FR" sz="1600" u="sng" dirty="0" smtClean="0"/>
              <a:t>Les difficultés</a:t>
            </a:r>
          </a:p>
          <a:p>
            <a:pPr algn="just"/>
            <a:r>
              <a:rPr lang="fr-FR" sz="1600" dirty="0" smtClean="0"/>
              <a:t>Elles sont nombreuses et le débutant est vite confronté à ses premiers </a:t>
            </a:r>
            <a:r>
              <a:rPr lang="fr-FR" sz="1600" dirty="0"/>
              <a:t>é</a:t>
            </a:r>
            <a:r>
              <a:rPr lang="fr-FR" sz="1600" dirty="0" smtClean="0"/>
              <a:t>checs </a:t>
            </a:r>
          </a:p>
          <a:p>
            <a:pPr marL="342900" indent="-342900" algn="just">
              <a:buAutoNum type="arabicPeriod"/>
            </a:pPr>
            <a:r>
              <a:rPr lang="fr-FR" sz="1600" dirty="0" smtClean="0"/>
              <a:t>C’est lent</a:t>
            </a:r>
          </a:p>
          <a:p>
            <a:pPr marL="342900" indent="-342900" algn="just">
              <a:buAutoNum type="arabicPeriod"/>
            </a:pPr>
            <a:r>
              <a:rPr lang="fr-FR" sz="1600" dirty="0" smtClean="0"/>
              <a:t>Ca coute cher (l’imprimante et le filament – sans parler des autres technologies)</a:t>
            </a:r>
          </a:p>
          <a:p>
            <a:pPr marL="342900" indent="-342900" algn="just">
              <a:buAutoNum type="arabicPeriod"/>
            </a:pPr>
            <a:r>
              <a:rPr lang="fr-FR" sz="1600" dirty="0" smtClean="0"/>
              <a:t>La configuration du logiciel (Cura, </a:t>
            </a:r>
            <a:r>
              <a:rPr lang="fr-FR" sz="1600" dirty="0" err="1" smtClean="0"/>
              <a:t>Repetier</a:t>
            </a:r>
            <a:r>
              <a:rPr lang="fr-FR" sz="1600" dirty="0" smtClean="0"/>
              <a:t> …) n’est pas toujours facile car les paramètres changent en fonction du filament et de la pièce à imprimer</a:t>
            </a:r>
          </a:p>
          <a:p>
            <a:pPr marL="342900" indent="-342900" algn="just">
              <a:buAutoNum type="arabicPeriod"/>
            </a:pPr>
            <a:r>
              <a:rPr lang="fr-FR" sz="1600" dirty="0" smtClean="0"/>
              <a:t>Le moindre problème pendant l’impression peut ruiner plusieurs heures de travail</a:t>
            </a:r>
          </a:p>
          <a:p>
            <a:pPr marL="342900" indent="-342900" algn="just">
              <a:buAutoNum type="arabicPeriod"/>
            </a:pPr>
            <a:endParaRPr lang="fr-FR" sz="1600" dirty="0"/>
          </a:p>
        </p:txBody>
      </p:sp>
      <p:sp>
        <p:nvSpPr>
          <p:cNvPr id="3" name="Date Placeholder 2"/>
          <p:cNvSpPr>
            <a:spLocks noGrp="1"/>
          </p:cNvSpPr>
          <p:nvPr>
            <p:ph type="dt" sz="half" idx="10"/>
          </p:nvPr>
        </p:nvSpPr>
        <p:spPr/>
        <p:txBody>
          <a:bodyPr/>
          <a:lstStyle/>
          <a:p>
            <a:fld id="{468BC49C-B9F1-4A18-AE26-8638200AE77C}"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18</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692696"/>
            <a:ext cx="7416824" cy="523220"/>
          </a:xfrm>
          <a:prstGeom prst="rect">
            <a:avLst/>
          </a:prstGeom>
          <a:noFill/>
        </p:spPr>
        <p:txBody>
          <a:bodyPr wrap="square" rtlCol="0">
            <a:spAutoFit/>
          </a:bodyPr>
          <a:lstStyle/>
          <a:p>
            <a:pPr algn="ctr"/>
            <a:r>
              <a:rPr lang="fr-FR" sz="2800" b="1" dirty="0"/>
              <a:t>L’impression </a:t>
            </a:r>
            <a:r>
              <a:rPr lang="fr-FR" sz="2800" b="1" dirty="0" smtClean="0"/>
              <a:t>3D</a:t>
            </a:r>
            <a:endParaRPr lang="fr-FR" sz="2800" b="1" dirty="0"/>
          </a:p>
        </p:txBody>
      </p:sp>
    </p:spTree>
    <p:extLst>
      <p:ext uri="{BB962C8B-B14F-4D97-AF65-F5344CB8AC3E}">
        <p14:creationId xmlns:p14="http://schemas.microsoft.com/office/powerpoint/2010/main" val="64761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690" y="1268760"/>
            <a:ext cx="8352920" cy="4031873"/>
          </a:xfrm>
          <a:prstGeom prst="rect">
            <a:avLst/>
          </a:prstGeom>
          <a:noFill/>
        </p:spPr>
        <p:txBody>
          <a:bodyPr wrap="square" rtlCol="0">
            <a:spAutoFit/>
          </a:bodyPr>
          <a:lstStyle/>
          <a:p>
            <a:pPr marL="342900" indent="-342900">
              <a:buAutoNum type="arabicPeriod"/>
            </a:pPr>
            <a:r>
              <a:rPr lang="fr-FR" sz="1600" dirty="0" smtClean="0"/>
              <a:t>L’adhésion de la pièce au plateau : colle UHU, </a:t>
            </a:r>
            <a:r>
              <a:rPr lang="fr-FR" sz="1600" dirty="0" err="1" smtClean="0"/>
              <a:t>Kapton</a:t>
            </a:r>
            <a:r>
              <a:rPr lang="fr-FR" sz="1600" dirty="0" smtClean="0"/>
              <a:t>, adhésif bleu, laque pour cheveux, plateaux spéciaux, plateau chauffant</a:t>
            </a:r>
          </a:p>
          <a:p>
            <a:pPr marL="342900" indent="-342900">
              <a:buAutoNum type="arabicPeriod"/>
            </a:pPr>
            <a:r>
              <a:rPr lang="fr-FR" sz="1600" dirty="0" smtClean="0"/>
              <a:t>La température d’extrusion du plastique : diffère d’un filament à l’autre (au sein d’une même marque également)</a:t>
            </a:r>
          </a:p>
          <a:p>
            <a:pPr marL="342900" indent="-342900">
              <a:buAutoNum type="arabicPeriod"/>
            </a:pPr>
            <a:r>
              <a:rPr lang="fr-FR" sz="1600" dirty="0" smtClean="0"/>
              <a:t>Le bouchage de la buse d’impression : petites particules dans le filament ou sur le filament</a:t>
            </a:r>
          </a:p>
          <a:p>
            <a:pPr marL="342900" indent="-342900">
              <a:buAutoNum type="arabicPeriod"/>
            </a:pPr>
            <a:r>
              <a:rPr lang="fr-FR" sz="1600" dirty="0" smtClean="0"/>
              <a:t>La mauvaise adhésion d’une couche à l’autre (lié à la température d’impression) : provoque des décollements de couches qui nuisent à l’esthétique ou qui provoquent des collisions avec la tête d’impression -&gt; décollement de la pièce ou décalage dans l’impression</a:t>
            </a:r>
          </a:p>
          <a:p>
            <a:pPr marL="342900" indent="-342900">
              <a:buAutoNum type="arabicPeriod"/>
            </a:pPr>
            <a:r>
              <a:rPr lang="fr-FR" sz="1600" dirty="0" smtClean="0"/>
              <a:t>Le plantage de l’imprimante ou la coupure d’électricité (ou encore la mise en veille de l’ordinateur …)</a:t>
            </a:r>
          </a:p>
          <a:p>
            <a:pPr marL="342900" indent="-342900">
              <a:buAutoNum type="arabicPeriod"/>
            </a:pPr>
            <a:r>
              <a:rPr lang="fr-FR" sz="1600" dirty="0" smtClean="0"/>
              <a:t>La fin de la bobine de filament</a:t>
            </a:r>
          </a:p>
          <a:p>
            <a:pPr marL="342900" indent="-342900">
              <a:buAutoNum type="arabicPeriod"/>
            </a:pPr>
            <a:r>
              <a:rPr lang="fr-FR" sz="1600" dirty="0" smtClean="0"/>
              <a:t>L’utilisation controversée de l’ABS dont les vapeurs pourraient potentiellement être toxique …</a:t>
            </a:r>
          </a:p>
          <a:p>
            <a:pPr marL="342900" indent="-342900">
              <a:buAutoNum type="arabicPeriod"/>
            </a:pPr>
            <a:endParaRPr lang="fr-FR" sz="1600" dirty="0"/>
          </a:p>
          <a:p>
            <a:r>
              <a:rPr lang="fr-FR" sz="1600" dirty="0" smtClean="0"/>
              <a:t>Description, analyse et conseils relatifs aux problèmes d’impression :</a:t>
            </a:r>
          </a:p>
          <a:p>
            <a:r>
              <a:rPr lang="fr-FR" sz="1600" dirty="0" smtClean="0">
                <a:hlinkClick r:id="rId2"/>
              </a:rPr>
              <a:t>https</a:t>
            </a:r>
            <a:r>
              <a:rPr lang="fr-FR" sz="1600" dirty="0">
                <a:hlinkClick r:id="rId2"/>
              </a:rPr>
              <a:t>://www.simplify3d.com/support/print-quality-troubleshooting/</a:t>
            </a:r>
            <a:endParaRPr lang="fr-FR" sz="1600" dirty="0" smtClean="0"/>
          </a:p>
          <a:p>
            <a:pPr marL="342900" indent="-342900">
              <a:buAutoNum type="arabicPeriod"/>
            </a:pPr>
            <a:endParaRPr lang="fr-FR" sz="1600" dirty="0"/>
          </a:p>
        </p:txBody>
      </p:sp>
      <p:sp>
        <p:nvSpPr>
          <p:cNvPr id="3" name="Date Placeholder 2"/>
          <p:cNvSpPr>
            <a:spLocks noGrp="1"/>
          </p:cNvSpPr>
          <p:nvPr>
            <p:ph type="dt" sz="half" idx="10"/>
          </p:nvPr>
        </p:nvSpPr>
        <p:spPr/>
        <p:txBody>
          <a:bodyPr/>
          <a:lstStyle/>
          <a:p>
            <a:fld id="{E9BCFC06-13A1-44E4-BC7D-D1BC5197044C}"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19</a:t>
            </a:fld>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476672"/>
            <a:ext cx="7992888" cy="523220"/>
          </a:xfrm>
          <a:prstGeom prst="rect">
            <a:avLst/>
          </a:prstGeom>
          <a:noFill/>
        </p:spPr>
        <p:txBody>
          <a:bodyPr wrap="square" rtlCol="0">
            <a:spAutoFit/>
          </a:bodyPr>
          <a:lstStyle/>
          <a:p>
            <a:pPr algn="ctr"/>
            <a:r>
              <a:rPr lang="fr-FR" sz="2800" b="1" dirty="0"/>
              <a:t>Problèmes </a:t>
            </a:r>
            <a:r>
              <a:rPr lang="fr-FR" sz="2800" b="1" dirty="0" smtClean="0"/>
              <a:t>récurrents</a:t>
            </a:r>
            <a:endParaRPr lang="fr-FR" sz="2800" b="1" dirty="0"/>
          </a:p>
        </p:txBody>
      </p:sp>
    </p:spTree>
    <p:extLst>
      <p:ext uri="{BB962C8B-B14F-4D97-AF65-F5344CB8AC3E}">
        <p14:creationId xmlns:p14="http://schemas.microsoft.com/office/powerpoint/2010/main" val="335941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528" y="1988840"/>
            <a:ext cx="7560840" cy="1015663"/>
          </a:xfrm>
          <a:prstGeom prst="rect">
            <a:avLst/>
          </a:prstGeom>
          <a:noFill/>
        </p:spPr>
        <p:txBody>
          <a:bodyPr wrap="square" rtlCol="0">
            <a:spAutoFit/>
          </a:bodyPr>
          <a:lstStyle/>
          <a:p>
            <a:pPr algn="ctr"/>
            <a:r>
              <a:rPr lang="fr-FR" sz="2800" b="1" dirty="0" smtClean="0"/>
              <a:t>Chaîne d’impression ?</a:t>
            </a:r>
          </a:p>
          <a:p>
            <a:endParaRPr lang="fr-FR" sz="1600" dirty="0" smtClean="0"/>
          </a:p>
          <a:p>
            <a:r>
              <a:rPr lang="fr-FR" sz="1600" dirty="0" smtClean="0"/>
              <a:t>Ensemble des outils numériques nécessaire pour réaliser l’impression d’un objet en 3D</a:t>
            </a:r>
            <a:endParaRPr lang="fr-FR" sz="1600" dirty="0"/>
          </a:p>
        </p:txBody>
      </p:sp>
      <p:sp>
        <p:nvSpPr>
          <p:cNvPr id="3" name="TextBox 2"/>
          <p:cNvSpPr txBox="1"/>
          <p:nvPr/>
        </p:nvSpPr>
        <p:spPr>
          <a:xfrm>
            <a:off x="929960" y="3429000"/>
            <a:ext cx="7560840" cy="2031325"/>
          </a:xfrm>
          <a:prstGeom prst="rect">
            <a:avLst/>
          </a:prstGeom>
          <a:noFill/>
        </p:spPr>
        <p:txBody>
          <a:bodyPr wrap="square" rtlCol="0">
            <a:spAutoFit/>
          </a:bodyPr>
          <a:lstStyle/>
          <a:p>
            <a:pPr algn="ctr"/>
            <a:r>
              <a:rPr lang="fr-FR" sz="2800" b="1" dirty="0" smtClean="0"/>
              <a:t>Quelles étapes pour imprimer ?</a:t>
            </a:r>
          </a:p>
          <a:p>
            <a:pPr marL="342900" indent="-342900">
              <a:buAutoNum type="arabicPeriod"/>
            </a:pPr>
            <a:endParaRPr lang="fr-FR" sz="1600" dirty="0" smtClean="0"/>
          </a:p>
          <a:p>
            <a:pPr marL="342900" indent="-342900">
              <a:buAutoNum type="arabicPeriod"/>
            </a:pPr>
            <a:r>
              <a:rPr lang="fr-FR" sz="1600" dirty="0" smtClean="0"/>
              <a:t>Scanner / Modéliser</a:t>
            </a:r>
          </a:p>
          <a:p>
            <a:pPr marL="342900" indent="-342900">
              <a:buAutoNum type="arabicPeriod"/>
            </a:pPr>
            <a:r>
              <a:rPr lang="fr-FR" sz="1600" dirty="0" smtClean="0"/>
              <a:t>Exporter en STL</a:t>
            </a:r>
          </a:p>
          <a:p>
            <a:pPr marL="342900" indent="-342900">
              <a:buAutoNum type="arabicPeriod"/>
            </a:pPr>
            <a:r>
              <a:rPr lang="fr-FR" sz="1600" dirty="0" smtClean="0"/>
              <a:t>Générer du GCODE</a:t>
            </a:r>
          </a:p>
          <a:p>
            <a:pPr marL="342900" indent="-342900">
              <a:buAutoNum type="arabicPeriod"/>
            </a:pPr>
            <a:r>
              <a:rPr lang="fr-FR" sz="1600" dirty="0" smtClean="0"/>
              <a:t>Imprimer</a:t>
            </a:r>
          </a:p>
          <a:p>
            <a:pPr marL="342900" indent="-342900">
              <a:buAutoNum type="arabicPeriod"/>
            </a:pPr>
            <a:endParaRPr lang="fr-FR" dirty="0"/>
          </a:p>
        </p:txBody>
      </p:sp>
      <p:sp>
        <p:nvSpPr>
          <p:cNvPr id="4" name="TextBox 3"/>
          <p:cNvSpPr txBox="1"/>
          <p:nvPr/>
        </p:nvSpPr>
        <p:spPr>
          <a:xfrm>
            <a:off x="929960" y="404664"/>
            <a:ext cx="7560840" cy="1631216"/>
          </a:xfrm>
          <a:prstGeom prst="rect">
            <a:avLst/>
          </a:prstGeom>
          <a:noFill/>
        </p:spPr>
        <p:txBody>
          <a:bodyPr wrap="square" rtlCol="0">
            <a:spAutoFit/>
          </a:bodyPr>
          <a:lstStyle/>
          <a:p>
            <a:pPr algn="ctr"/>
            <a:r>
              <a:rPr lang="fr-FR" sz="2800" b="1" dirty="0"/>
              <a:t>Qui nous sommes ?</a:t>
            </a:r>
          </a:p>
          <a:p>
            <a:endParaRPr lang="fr-FR" sz="1600" dirty="0" smtClean="0"/>
          </a:p>
          <a:p>
            <a:pPr algn="ctr"/>
            <a:r>
              <a:rPr lang="fr-FR" sz="2000" dirty="0" smtClean="0"/>
              <a:t>Association </a:t>
            </a:r>
            <a:r>
              <a:rPr lang="fr-FR" sz="2000" dirty="0" err="1" smtClean="0"/>
              <a:t>TechTic&amp;Co</a:t>
            </a:r>
            <a:endParaRPr lang="fr-FR" sz="2000" dirty="0" smtClean="0"/>
          </a:p>
          <a:p>
            <a:pPr algn="ctr"/>
            <a:r>
              <a:rPr lang="fr-FR" sz="2000" dirty="0" err="1" smtClean="0"/>
              <a:t>Thilab</a:t>
            </a:r>
            <a:r>
              <a:rPr lang="fr-FR" sz="2000" dirty="0" smtClean="0"/>
              <a:t> : </a:t>
            </a:r>
            <a:r>
              <a:rPr lang="fr-FR" sz="2000" dirty="0" err="1" smtClean="0"/>
              <a:t>Fablab</a:t>
            </a:r>
            <a:r>
              <a:rPr lang="fr-FR" sz="2000" dirty="0" smtClean="0"/>
              <a:t> de la région thionvilloise</a:t>
            </a:r>
          </a:p>
          <a:p>
            <a:endParaRPr lang="fr-FR" sz="1600" dirty="0"/>
          </a:p>
        </p:txBody>
      </p:sp>
      <p:sp>
        <p:nvSpPr>
          <p:cNvPr id="7" name="Date Placeholder 6"/>
          <p:cNvSpPr>
            <a:spLocks noGrp="1"/>
          </p:cNvSpPr>
          <p:nvPr>
            <p:ph type="dt" sz="half" idx="10"/>
          </p:nvPr>
        </p:nvSpPr>
        <p:spPr/>
        <p:txBody>
          <a:bodyPr/>
          <a:lstStyle/>
          <a:p>
            <a:fld id="{DF48E030-902C-472F-BAF5-6F987D8EC4B0}" type="datetime1">
              <a:rPr lang="fr-FR" smtClean="0"/>
              <a:t>19/11/2015</a:t>
            </a:fld>
            <a:endParaRPr lang="fr-FR"/>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856903DE-9FC6-4FDD-9378-F5FAD1920C86}" type="slidenum">
              <a:rPr lang="fr-FR" smtClean="0"/>
              <a:t>2</a:t>
            </a:fld>
            <a:endParaRPr lang="fr-F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34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3</a:t>
            </a:fld>
            <a:endParaRPr lang="fr-FR"/>
          </a:p>
        </p:txBody>
      </p:sp>
      <p:sp>
        <p:nvSpPr>
          <p:cNvPr id="5" name="TextBox 4"/>
          <p:cNvSpPr txBox="1"/>
          <p:nvPr/>
        </p:nvSpPr>
        <p:spPr>
          <a:xfrm>
            <a:off x="543000" y="1268760"/>
            <a:ext cx="7776864" cy="4770537"/>
          </a:xfrm>
          <a:prstGeom prst="rect">
            <a:avLst/>
          </a:prstGeom>
          <a:noFill/>
        </p:spPr>
        <p:txBody>
          <a:bodyPr wrap="square" rtlCol="0">
            <a:spAutoFit/>
          </a:bodyPr>
          <a:lstStyle/>
          <a:p>
            <a:pPr algn="just"/>
            <a:r>
              <a:rPr lang="fr-FR" sz="1600" b="1" dirty="0" smtClean="0"/>
              <a:t>Techniques existantes</a:t>
            </a:r>
          </a:p>
          <a:p>
            <a:pPr marL="800100" lvl="1" indent="-342900" algn="just">
              <a:buAutoNum type="arabicPeriod"/>
            </a:pPr>
            <a:r>
              <a:rPr lang="fr-FR" sz="1600" dirty="0" smtClean="0"/>
              <a:t>Prises de photos simultanées ou non sous tous les angles d’un objet puis reconstruction via des algorithmes d’analyse d’image. En couleur avec les textures.</a:t>
            </a:r>
          </a:p>
          <a:p>
            <a:pPr marL="800100" lvl="1" indent="-342900" algn="just">
              <a:buAutoNum type="arabicPeriod"/>
            </a:pPr>
            <a:r>
              <a:rPr lang="fr-FR" sz="1600" dirty="0" smtClean="0"/>
              <a:t>Projection de lignes / texture sur un objet puis reconstruction selon le principe des courbes de niveau. Sans couleur et sans texture.</a:t>
            </a:r>
          </a:p>
          <a:p>
            <a:pPr marL="800100" lvl="1" indent="-342900" algn="just">
              <a:buAutoNum type="arabicPeriod"/>
            </a:pPr>
            <a:r>
              <a:rPr lang="fr-FR" sz="1600" dirty="0" smtClean="0"/>
              <a:t>Mélange des deux :  meilleures résolution et en couleur/texture</a:t>
            </a:r>
          </a:p>
          <a:p>
            <a:pPr marL="800100" lvl="1" indent="-342900" algn="just">
              <a:buAutoNum type="arabicPeriod"/>
            </a:pPr>
            <a:r>
              <a:rPr lang="fr-FR" sz="1600" dirty="0" smtClean="0"/>
              <a:t>Palpation: un palpeur monté sur un bras robotisé touche l’objet en de nombreux points. Le nuage de points généré permet de reconstituer l’objet en 3D</a:t>
            </a:r>
          </a:p>
          <a:p>
            <a:pPr marL="342900" indent="-342900" algn="just">
              <a:buAutoNum type="arabicPeriod"/>
            </a:pPr>
            <a:endParaRPr lang="fr-FR" sz="1600" dirty="0" smtClean="0"/>
          </a:p>
          <a:p>
            <a:pPr algn="just"/>
            <a:r>
              <a:rPr lang="fr-FR" sz="1600" b="1" dirty="0" smtClean="0"/>
              <a:t>Les avantages</a:t>
            </a:r>
          </a:p>
          <a:p>
            <a:pPr marL="800100" lvl="1" indent="-342900" algn="just">
              <a:buAutoNum type="arabicPeriod"/>
            </a:pPr>
            <a:r>
              <a:rPr lang="fr-FR" sz="1600" dirty="0" smtClean="0"/>
              <a:t>Pas besoin de modéliser</a:t>
            </a:r>
          </a:p>
          <a:p>
            <a:pPr marL="800100" lvl="1" indent="-342900" algn="just">
              <a:buAutoNum type="arabicPeriod"/>
            </a:pPr>
            <a:r>
              <a:rPr lang="fr-FR" sz="1600" dirty="0" smtClean="0"/>
              <a:t>Possibilité de recréer les textures de l’objet à l’écran</a:t>
            </a:r>
          </a:p>
          <a:p>
            <a:pPr marL="342900" indent="-342900" algn="just">
              <a:buAutoNum type="arabicPeriod"/>
            </a:pPr>
            <a:endParaRPr lang="fr-FR" sz="1600" dirty="0" smtClean="0"/>
          </a:p>
          <a:p>
            <a:pPr algn="just"/>
            <a:r>
              <a:rPr lang="fr-FR" sz="1600" b="1" dirty="0" smtClean="0"/>
              <a:t>Inconvénients</a:t>
            </a:r>
          </a:p>
          <a:p>
            <a:pPr marL="800100" lvl="1" indent="-342900" algn="just">
              <a:buAutoNum type="arabicPeriod"/>
            </a:pPr>
            <a:r>
              <a:rPr lang="fr-FR" sz="1600" dirty="0" smtClean="0"/>
              <a:t>Les objets creux ne peuvent être modélisés</a:t>
            </a:r>
          </a:p>
          <a:p>
            <a:pPr marL="800100" lvl="1" indent="-342900" algn="just">
              <a:buAutoNum type="arabicPeriod"/>
            </a:pPr>
            <a:r>
              <a:rPr lang="fr-FR" sz="1600" dirty="0" smtClean="0"/>
              <a:t>Les scanners haute résolution sont très chers</a:t>
            </a:r>
          </a:p>
          <a:p>
            <a:pPr marL="800100" lvl="1" indent="-342900" algn="just">
              <a:buAutoNum type="arabicPeriod"/>
            </a:pPr>
            <a:r>
              <a:rPr lang="fr-FR" sz="1600" dirty="0" smtClean="0"/>
              <a:t>Les scanners bas de gamme ne produisent pas des modèles de bonne qualité</a:t>
            </a:r>
          </a:p>
          <a:p>
            <a:pPr marL="800100" lvl="1" indent="-342900" algn="just">
              <a:buAutoNum type="arabicPeriod"/>
            </a:pPr>
            <a:r>
              <a:rPr lang="fr-FR" sz="1600" dirty="0" smtClean="0"/>
              <a:t>Retravailler un objet scanner n’est pas forcément simple</a:t>
            </a:r>
          </a:p>
          <a:p>
            <a:pPr marL="800100" lvl="1" indent="-342900" algn="just">
              <a:buAutoNum type="arabicPeriod"/>
            </a:pPr>
            <a:r>
              <a:rPr lang="fr-FR" sz="1600" dirty="0" smtClean="0"/>
              <a:t>Les petits objets aux formes géométriques ne sont pas correctement rendus</a:t>
            </a:r>
            <a:endParaRPr lang="fr-FR"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5576" y="476672"/>
            <a:ext cx="7848872" cy="800219"/>
          </a:xfrm>
          <a:prstGeom prst="rect">
            <a:avLst/>
          </a:prstGeom>
          <a:noFill/>
        </p:spPr>
        <p:txBody>
          <a:bodyPr wrap="square" rtlCol="0">
            <a:spAutoFit/>
          </a:bodyPr>
          <a:lstStyle/>
          <a:p>
            <a:pPr algn="ctr"/>
            <a:r>
              <a:rPr lang="fr-FR" sz="2800" b="1" dirty="0" smtClean="0"/>
              <a:t>Scanner</a:t>
            </a:r>
            <a:endParaRPr lang="fr-FR" sz="2800" b="1" dirty="0"/>
          </a:p>
          <a:p>
            <a:pPr algn="ctr"/>
            <a:endParaRPr lang="fr-FR" dirty="0"/>
          </a:p>
        </p:txBody>
      </p:sp>
    </p:spTree>
    <p:extLst>
      <p:ext uri="{BB962C8B-B14F-4D97-AF65-F5344CB8AC3E}">
        <p14:creationId xmlns:p14="http://schemas.microsoft.com/office/powerpoint/2010/main" val="372472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899" y="1628800"/>
            <a:ext cx="6177677"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4</a:t>
            </a:fld>
            <a:endParaRPr lang="fr-FR"/>
          </a:p>
        </p:txBody>
      </p:sp>
      <p:sp>
        <p:nvSpPr>
          <p:cNvPr id="5" name="TextBox 4"/>
          <p:cNvSpPr txBox="1"/>
          <p:nvPr/>
        </p:nvSpPr>
        <p:spPr>
          <a:xfrm>
            <a:off x="827584" y="764704"/>
            <a:ext cx="7056784" cy="646331"/>
          </a:xfrm>
          <a:prstGeom prst="rect">
            <a:avLst/>
          </a:prstGeom>
          <a:noFill/>
        </p:spPr>
        <p:txBody>
          <a:bodyPr wrap="square" rtlCol="0">
            <a:spAutoFit/>
          </a:bodyPr>
          <a:lstStyle/>
          <a:p>
            <a:r>
              <a:rPr lang="fr-FR" dirty="0" smtClean="0"/>
              <a:t>Exemples de scan 3D : </a:t>
            </a:r>
          </a:p>
          <a:p>
            <a:r>
              <a:rPr lang="fr-FR" dirty="0" smtClean="0">
                <a:hlinkClick r:id="rId3"/>
              </a:rPr>
              <a:t>http</a:t>
            </a:r>
            <a:r>
              <a:rPr lang="fr-FR" dirty="0">
                <a:hlinkClick r:id="rId3"/>
              </a:rPr>
              <a:t>://3d.si.edu/browser</a:t>
            </a:r>
            <a:endParaRPr lang="fr-FR"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338" r="25734"/>
          <a:stretch/>
        </p:blipFill>
        <p:spPr bwMode="auto">
          <a:xfrm>
            <a:off x="5254171" y="803483"/>
            <a:ext cx="3280228" cy="41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34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08" r="21321" b="26328"/>
          <a:stretch/>
        </p:blipFill>
        <p:spPr bwMode="auto">
          <a:xfrm>
            <a:off x="4902566" y="1412776"/>
            <a:ext cx="3831772" cy="359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3000" y="1196752"/>
            <a:ext cx="4137012" cy="3323987"/>
          </a:xfrm>
          <a:prstGeom prst="rect">
            <a:avLst/>
          </a:prstGeom>
          <a:noFill/>
        </p:spPr>
        <p:txBody>
          <a:bodyPr wrap="square" rtlCol="0">
            <a:spAutoFit/>
          </a:bodyPr>
          <a:lstStyle/>
          <a:p>
            <a:pPr marL="342900" indent="-342900">
              <a:buAutoNum type="arabicPeriod"/>
            </a:pPr>
            <a:r>
              <a:rPr lang="fr-FR" sz="1600" dirty="0" smtClean="0"/>
              <a:t>La méthode classique : </a:t>
            </a:r>
            <a:r>
              <a:rPr lang="fr-FR" sz="1600" dirty="0" err="1" smtClean="0"/>
              <a:t>Sketchup</a:t>
            </a:r>
            <a:r>
              <a:rPr lang="fr-FR" sz="1600" dirty="0" smtClean="0"/>
              <a:t>, Blender, </a:t>
            </a:r>
            <a:r>
              <a:rPr lang="fr-FR" sz="1600" dirty="0" err="1" smtClean="0"/>
              <a:t>LibreCAD</a:t>
            </a:r>
            <a:r>
              <a:rPr lang="fr-FR" sz="1600" dirty="0" smtClean="0"/>
              <a:t>, </a:t>
            </a:r>
            <a:r>
              <a:rPr lang="fr-FR" sz="1600" dirty="0" err="1" smtClean="0"/>
              <a:t>FreeCad</a:t>
            </a:r>
            <a:endParaRPr lang="fr-FR" sz="1600" dirty="0" smtClean="0"/>
          </a:p>
          <a:p>
            <a:pPr marL="342900" indent="-342900">
              <a:buAutoNum type="arabicPeriod"/>
            </a:pPr>
            <a:endParaRPr lang="fr-FR" sz="1600" dirty="0" smtClean="0"/>
          </a:p>
          <a:p>
            <a:pPr marL="342900" indent="-342900">
              <a:buAutoNum type="arabicPeriod"/>
            </a:pPr>
            <a:r>
              <a:rPr lang="fr-FR" sz="1600" dirty="0" smtClean="0"/>
              <a:t>La méthode mathématique : </a:t>
            </a:r>
            <a:r>
              <a:rPr lang="fr-FR" sz="1600" dirty="0" err="1" smtClean="0"/>
              <a:t>OpenScad</a:t>
            </a:r>
            <a:r>
              <a:rPr lang="fr-FR" sz="1600" dirty="0" smtClean="0"/>
              <a:t> et dérivés</a:t>
            </a:r>
          </a:p>
          <a:p>
            <a:pPr marL="342900" indent="-342900">
              <a:buAutoNum type="arabicPeriod"/>
            </a:pPr>
            <a:endParaRPr lang="fr-FR" sz="1600" dirty="0" smtClean="0"/>
          </a:p>
          <a:p>
            <a:pPr marL="342900" indent="-342900">
              <a:buFontTx/>
              <a:buAutoNum type="arabicPeriod"/>
            </a:pPr>
            <a:r>
              <a:rPr lang="fr-FR" sz="1600" dirty="0" smtClean="0"/>
              <a:t>La fusion de modèles : </a:t>
            </a:r>
            <a:r>
              <a:rPr lang="fr-FR" sz="1600" dirty="0" err="1" smtClean="0"/>
              <a:t>Meshmixer</a:t>
            </a:r>
            <a:r>
              <a:rPr lang="fr-FR" sz="1600" dirty="0" smtClean="0"/>
              <a:t> (gratuit mais pas open source)</a:t>
            </a:r>
            <a:endParaRPr lang="fr-FR" sz="1600" dirty="0"/>
          </a:p>
          <a:p>
            <a:pPr marL="342900" indent="-342900">
              <a:buAutoNum type="arabicPeriod"/>
            </a:pPr>
            <a:endParaRPr lang="fr-FR" sz="1600" dirty="0" smtClean="0"/>
          </a:p>
          <a:p>
            <a:pPr marL="342900" indent="-342900">
              <a:buAutoNum type="arabicPeriod"/>
            </a:pPr>
            <a:r>
              <a:rPr lang="fr-FR" sz="1600" dirty="0" smtClean="0"/>
              <a:t>Le téléchargement via les </a:t>
            </a:r>
            <a:r>
              <a:rPr lang="fr-FR" sz="1600" dirty="0" err="1" smtClean="0"/>
              <a:t>plate-formes</a:t>
            </a:r>
            <a:r>
              <a:rPr lang="fr-FR" sz="1600" dirty="0" smtClean="0"/>
              <a:t>  gratuites ou non : </a:t>
            </a:r>
            <a:r>
              <a:rPr lang="fr-FR" sz="1600" dirty="0" err="1" smtClean="0"/>
              <a:t>Thingiverse</a:t>
            </a:r>
            <a:r>
              <a:rPr lang="fr-FR" sz="1600" dirty="0" smtClean="0"/>
              <a:t>, </a:t>
            </a:r>
            <a:r>
              <a:rPr lang="fr-FR" sz="1600" dirty="0" err="1" smtClean="0"/>
              <a:t>YouMagine</a:t>
            </a:r>
            <a:r>
              <a:rPr lang="fr-FR" sz="1600" dirty="0" smtClean="0"/>
              <a:t> …</a:t>
            </a:r>
          </a:p>
          <a:p>
            <a:pPr marL="342900" indent="-342900">
              <a:buAutoNum type="arabicPeriod"/>
            </a:pPr>
            <a:endParaRPr lang="fr-FR" dirty="0"/>
          </a:p>
        </p:txBody>
      </p:sp>
      <p:sp>
        <p:nvSpPr>
          <p:cNvPr id="3" name="Date Placeholder 2"/>
          <p:cNvSpPr>
            <a:spLocks noGrp="1"/>
          </p:cNvSpPr>
          <p:nvPr>
            <p:ph type="dt" sz="half" idx="10"/>
          </p:nvPr>
        </p:nvSpPr>
        <p:spPr/>
        <p:txBody>
          <a:bodyPr/>
          <a:lstStyle/>
          <a:p>
            <a:fld id="{6BE00240-4E8B-4490-98DE-143DFDA15E84}"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5</a:t>
            </a:fld>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404664"/>
            <a:ext cx="7848872" cy="800219"/>
          </a:xfrm>
          <a:prstGeom prst="rect">
            <a:avLst/>
          </a:prstGeom>
          <a:noFill/>
        </p:spPr>
        <p:txBody>
          <a:bodyPr wrap="square" rtlCol="0">
            <a:spAutoFit/>
          </a:bodyPr>
          <a:lstStyle/>
          <a:p>
            <a:pPr algn="ctr"/>
            <a:r>
              <a:rPr lang="fr-FR" sz="2800" b="1" dirty="0"/>
              <a:t>Modéliser</a:t>
            </a:r>
          </a:p>
          <a:p>
            <a:pPr algn="ctr"/>
            <a:endParaRPr lang="fr-FR" dirty="0"/>
          </a:p>
        </p:txBody>
      </p:sp>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0" r="17000" b="21833"/>
          <a:stretch/>
        </p:blipFill>
        <p:spPr bwMode="auto">
          <a:xfrm>
            <a:off x="2611506" y="4077072"/>
            <a:ext cx="2848534" cy="246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46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28800"/>
            <a:ext cx="8194786" cy="3785652"/>
          </a:xfrm>
          <a:prstGeom prst="rect">
            <a:avLst/>
          </a:prstGeom>
          <a:noFill/>
        </p:spPr>
        <p:txBody>
          <a:bodyPr wrap="square" rtlCol="0">
            <a:spAutoFit/>
          </a:bodyPr>
          <a:lstStyle/>
          <a:p>
            <a:r>
              <a:rPr lang="fr-FR" sz="1600" dirty="0" smtClean="0"/>
              <a:t>Logiciel de modélisation traditionnel. On utilise la souris pour dessiner des formes.</a:t>
            </a:r>
          </a:p>
          <a:p>
            <a:pPr algn="just"/>
            <a:endParaRPr lang="fr-FR" sz="1600" dirty="0" smtClean="0"/>
          </a:p>
          <a:p>
            <a:r>
              <a:rPr lang="fr-FR" sz="1600" dirty="0" smtClean="0"/>
              <a:t>Nous avons choisi ce logiciel car il est relativement facile d’accès … hélas il n’est pas open-source (mais il est gratuit dans sa version de base).</a:t>
            </a:r>
          </a:p>
          <a:p>
            <a:pPr algn="just"/>
            <a:endParaRPr lang="fr-FR" sz="1600" dirty="0" smtClean="0"/>
          </a:p>
          <a:p>
            <a:r>
              <a:rPr lang="fr-FR" sz="1600" dirty="0" smtClean="0"/>
              <a:t>Le logiciel, contrairement à ses homologues, ne permet que de créer des ‘primitives’ en 2D (carrés, rectangles). Ces formes sont ensuite ‘extrudées’ pour former des objets en 3D.</a:t>
            </a:r>
          </a:p>
          <a:p>
            <a:endParaRPr lang="fr-FR" sz="1600" dirty="0"/>
          </a:p>
          <a:p>
            <a:r>
              <a:rPr lang="fr-FR" sz="1600" dirty="0" smtClean="0"/>
              <a:t>Il offre de nombreuses aides à la modélisation et permet de commencer la modélisation avec une courbe d’apprentissage assez simple.</a:t>
            </a:r>
          </a:p>
          <a:p>
            <a:endParaRPr lang="fr-FR" sz="1600" dirty="0"/>
          </a:p>
          <a:p>
            <a:r>
              <a:rPr lang="fr-FR" sz="1600" dirty="0" smtClean="0"/>
              <a:t>Bon outil pour le design d’un objet à partir de rien, pour la création d’objets à intégrer à Google </a:t>
            </a:r>
            <a:r>
              <a:rPr lang="fr-FR" sz="1600" dirty="0" err="1" smtClean="0"/>
              <a:t>Earth</a:t>
            </a:r>
            <a:r>
              <a:rPr lang="fr-FR" sz="1600" dirty="0" smtClean="0"/>
              <a:t> … un peu moins bon pour l’impression 3D</a:t>
            </a:r>
          </a:p>
          <a:p>
            <a:endParaRPr lang="fr-FR" sz="1600" dirty="0" smtClean="0"/>
          </a:p>
          <a:p>
            <a:endParaRPr lang="fr-FR" sz="1600" dirty="0"/>
          </a:p>
        </p:txBody>
      </p:sp>
      <p:sp>
        <p:nvSpPr>
          <p:cNvPr id="3" name="Date Placeholder 2"/>
          <p:cNvSpPr>
            <a:spLocks noGrp="1"/>
          </p:cNvSpPr>
          <p:nvPr>
            <p:ph type="dt" sz="half" idx="10"/>
          </p:nvPr>
        </p:nvSpPr>
        <p:spPr/>
        <p:txBody>
          <a:bodyPr/>
          <a:lstStyle/>
          <a:p>
            <a:fld id="{2A1D0DAF-9880-4B3C-9B5D-FD5BAC903629}"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6</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0520" y="596226"/>
            <a:ext cx="7632849" cy="523220"/>
          </a:xfrm>
          <a:prstGeom prst="rect">
            <a:avLst/>
          </a:prstGeom>
          <a:noFill/>
        </p:spPr>
        <p:txBody>
          <a:bodyPr wrap="square" rtlCol="0">
            <a:spAutoFit/>
          </a:bodyPr>
          <a:lstStyle/>
          <a:p>
            <a:pPr algn="ctr"/>
            <a:r>
              <a:rPr lang="fr-FR" sz="2800" b="1" dirty="0" smtClean="0"/>
              <a:t>Méthode classique : </a:t>
            </a:r>
            <a:r>
              <a:rPr lang="fr-FR" sz="2800" b="1" dirty="0" err="1" smtClean="0"/>
              <a:t>Sketchup</a:t>
            </a:r>
            <a:endParaRPr lang="fr-FR" sz="2800" b="1" dirty="0"/>
          </a:p>
        </p:txBody>
      </p:sp>
    </p:spTree>
    <p:extLst>
      <p:ext uri="{BB962C8B-B14F-4D97-AF65-F5344CB8AC3E}">
        <p14:creationId xmlns:p14="http://schemas.microsoft.com/office/powerpoint/2010/main" val="4158179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E7752-5F10-4DF9-8D01-D218F38A53B4}" type="datetime1">
              <a:rPr lang="fr-FR" smtClean="0"/>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56903DE-9FC6-4FDD-9378-F5FAD1920C86}" type="slidenum">
              <a:rPr lang="fr-FR" smtClean="0"/>
              <a:t>7</a:t>
            </a:fld>
            <a:endParaRPr lang="fr-FR"/>
          </a:p>
        </p:txBody>
      </p:sp>
      <p:sp>
        <p:nvSpPr>
          <p:cNvPr id="5" name="TextBox 4"/>
          <p:cNvSpPr txBox="1"/>
          <p:nvPr/>
        </p:nvSpPr>
        <p:spPr>
          <a:xfrm>
            <a:off x="820520" y="596226"/>
            <a:ext cx="7632849" cy="523220"/>
          </a:xfrm>
          <a:prstGeom prst="rect">
            <a:avLst/>
          </a:prstGeom>
          <a:noFill/>
        </p:spPr>
        <p:txBody>
          <a:bodyPr wrap="square" rtlCol="0">
            <a:spAutoFit/>
          </a:bodyPr>
          <a:lstStyle/>
          <a:p>
            <a:pPr algn="ctr"/>
            <a:r>
              <a:rPr lang="fr-FR" sz="2800" b="1" dirty="0" err="1" smtClean="0"/>
              <a:t>Sketchup</a:t>
            </a:r>
            <a:r>
              <a:rPr lang="fr-FR" sz="2800" b="1" dirty="0" smtClean="0"/>
              <a:t> – exemple de modélisation</a:t>
            </a:r>
            <a:endParaRPr lang="fr-FR" sz="2800" b="1" dirty="0"/>
          </a:p>
        </p:txBody>
      </p:sp>
      <p:sp>
        <p:nvSpPr>
          <p:cNvPr id="6" name="TextBox 5"/>
          <p:cNvSpPr txBox="1"/>
          <p:nvPr/>
        </p:nvSpPr>
        <p:spPr>
          <a:xfrm>
            <a:off x="1043607" y="1529616"/>
            <a:ext cx="7409761" cy="369332"/>
          </a:xfrm>
          <a:prstGeom prst="rect">
            <a:avLst/>
          </a:prstGeom>
          <a:noFill/>
        </p:spPr>
        <p:txBody>
          <a:bodyPr wrap="square" rtlCol="0">
            <a:spAutoFit/>
          </a:bodyPr>
          <a:lstStyle/>
          <a:p>
            <a:r>
              <a:rPr lang="fr-FR" dirty="0" smtClean="0"/>
              <a:t>Nous allons utiliser </a:t>
            </a:r>
            <a:r>
              <a:rPr lang="fr-FR" dirty="0" err="1" smtClean="0"/>
              <a:t>sketchup</a:t>
            </a:r>
            <a:r>
              <a:rPr lang="fr-FR" dirty="0" smtClean="0"/>
              <a:t> pour faire cette forme très simple :</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535" y="2060848"/>
            <a:ext cx="4564817" cy="369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35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152" y="1484784"/>
            <a:ext cx="7488832" cy="1569660"/>
          </a:xfrm>
          <a:prstGeom prst="rect">
            <a:avLst/>
          </a:prstGeom>
          <a:noFill/>
        </p:spPr>
        <p:txBody>
          <a:bodyPr wrap="square" rtlCol="0">
            <a:spAutoFit/>
          </a:bodyPr>
          <a:lstStyle/>
          <a:p>
            <a:pPr algn="just"/>
            <a:r>
              <a:rPr lang="fr-FR" sz="1600" dirty="0" smtClean="0"/>
              <a:t>Outil libre et gratuit de modélisation 3D. Il est très complet et très puissant. Il sert à la fois pour faire de l’image de synthèse, de l’animation 3D, du rendu photo-réaliste et plein d’autres choses dont l’impression 3D.</a:t>
            </a:r>
          </a:p>
          <a:p>
            <a:endParaRPr lang="fr-FR" sz="1600" dirty="0"/>
          </a:p>
          <a:p>
            <a:endParaRPr lang="fr-FR" sz="1600" dirty="0" smtClean="0"/>
          </a:p>
          <a:p>
            <a:endParaRPr lang="fr-FR" sz="1600" dirty="0" smtClean="0"/>
          </a:p>
        </p:txBody>
      </p:sp>
      <p:sp>
        <p:nvSpPr>
          <p:cNvPr id="3" name="Date Placeholder 2"/>
          <p:cNvSpPr>
            <a:spLocks noGrp="1"/>
          </p:cNvSpPr>
          <p:nvPr>
            <p:ph type="dt" sz="half" idx="10"/>
          </p:nvPr>
        </p:nvSpPr>
        <p:spPr/>
        <p:txBody>
          <a:bodyPr/>
          <a:lstStyle/>
          <a:p>
            <a:fld id="{438FB4E9-394B-415F-89AE-A631320A3C7C}" type="datetime1">
              <a:rPr lang="fr-FR" smtClean="0"/>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56903DE-9FC6-4FDD-9378-F5FAD1920C86}" type="slidenum">
              <a:rPr lang="fr-FR" smtClean="0"/>
              <a:t>8</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6152" y="548680"/>
            <a:ext cx="7469185" cy="523220"/>
          </a:xfrm>
          <a:prstGeom prst="rect">
            <a:avLst/>
          </a:prstGeom>
          <a:noFill/>
        </p:spPr>
        <p:txBody>
          <a:bodyPr wrap="square" rtlCol="0">
            <a:spAutoFit/>
          </a:bodyPr>
          <a:lstStyle/>
          <a:p>
            <a:pPr algn="ctr"/>
            <a:r>
              <a:rPr lang="fr-FR" sz="2800" b="1" dirty="0"/>
              <a:t>Méthode classique : </a:t>
            </a:r>
            <a:r>
              <a:rPr lang="fr-FR" sz="2800" b="1" dirty="0" smtClean="0"/>
              <a:t>Blender</a:t>
            </a:r>
            <a:endParaRPr lang="fr-FR" sz="2800" b="1"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279"/>
          <a:stretch/>
        </p:blipFill>
        <p:spPr bwMode="auto">
          <a:xfrm>
            <a:off x="1574824" y="2423170"/>
            <a:ext cx="6021512" cy="355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42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144" y="1412776"/>
            <a:ext cx="7848872" cy="2554545"/>
          </a:xfrm>
          <a:prstGeom prst="rect">
            <a:avLst/>
          </a:prstGeom>
          <a:noFill/>
        </p:spPr>
        <p:txBody>
          <a:bodyPr wrap="square" rtlCol="0">
            <a:spAutoFit/>
          </a:bodyPr>
          <a:lstStyle/>
          <a:p>
            <a:pPr algn="just"/>
            <a:r>
              <a:rPr lang="fr-FR" sz="1600" dirty="0" smtClean="0"/>
              <a:t>Outil libre et gratuit qui permet de définir un objet en 3D par des fonctions mathématiques. Ce qui semble être assez repoussant se révèle après quelques heures d’apprentissage comme un outil très puissant pour la création numérique (pas seulement la 3D).</a:t>
            </a:r>
          </a:p>
          <a:p>
            <a:pPr algn="just"/>
            <a:endParaRPr lang="fr-FR" sz="1600" dirty="0" smtClean="0"/>
          </a:p>
          <a:p>
            <a:pPr algn="just"/>
            <a:r>
              <a:rPr lang="fr-FR" sz="1600" dirty="0" smtClean="0"/>
              <a:t>Les formes 2D peuvent être extrudées pour faire un objet 3D (comme dans </a:t>
            </a:r>
            <a:r>
              <a:rPr lang="fr-FR" sz="1600" dirty="0" err="1" smtClean="0"/>
              <a:t>Sketchup</a:t>
            </a:r>
            <a:r>
              <a:rPr lang="fr-FR" sz="1600" dirty="0" smtClean="0"/>
              <a:t>)</a:t>
            </a:r>
          </a:p>
          <a:p>
            <a:pPr algn="just"/>
            <a:endParaRPr lang="fr-FR" sz="1600" dirty="0" smtClean="0"/>
          </a:p>
          <a:p>
            <a:pPr algn="just"/>
            <a:r>
              <a:rPr lang="fr-FR" sz="1600" dirty="0" smtClean="0"/>
              <a:t>Les formes 2D et 3D peuvent être additionnées (union() ), soustraites (</a:t>
            </a:r>
            <a:r>
              <a:rPr lang="fr-FR" sz="1600" dirty="0" err="1" smtClean="0"/>
              <a:t>difference</a:t>
            </a:r>
            <a:r>
              <a:rPr lang="fr-FR" sz="1600" dirty="0" smtClean="0"/>
              <a:t>()). </a:t>
            </a:r>
          </a:p>
          <a:p>
            <a:pPr algn="just"/>
            <a:endParaRPr lang="fr-FR" sz="1600" dirty="0"/>
          </a:p>
          <a:p>
            <a:pPr algn="just"/>
            <a:r>
              <a:rPr lang="fr-FR" sz="1600" dirty="0" smtClean="0"/>
              <a:t>On peut également extraire l’intersection de deux formes (intersection()).</a:t>
            </a:r>
          </a:p>
          <a:p>
            <a:pPr algn="just"/>
            <a:endParaRPr lang="fr-FR" sz="1600" dirty="0"/>
          </a:p>
        </p:txBody>
      </p:sp>
      <p:sp>
        <p:nvSpPr>
          <p:cNvPr id="3" name="Date Placeholder 2"/>
          <p:cNvSpPr>
            <a:spLocks noGrp="1"/>
          </p:cNvSpPr>
          <p:nvPr>
            <p:ph type="dt" sz="half" idx="10"/>
          </p:nvPr>
        </p:nvSpPr>
        <p:spPr/>
        <p:txBody>
          <a:bodyPr/>
          <a:lstStyle/>
          <a:p>
            <a:pPr algn="just"/>
            <a:fld id="{22C42103-B745-408A-BD8C-AC581FB1886C}" type="datetime1">
              <a:rPr lang="fr-FR" smtClean="0"/>
              <a:pPr algn="just"/>
              <a:t>19/11/2015</a:t>
            </a:fld>
            <a:endParaRPr lang="fr-FR"/>
          </a:p>
        </p:txBody>
      </p:sp>
      <p:sp>
        <p:nvSpPr>
          <p:cNvPr id="4" name="Footer Placeholder 3"/>
          <p:cNvSpPr>
            <a:spLocks noGrp="1"/>
          </p:cNvSpPr>
          <p:nvPr>
            <p:ph type="ftr" sz="quarter" idx="11"/>
          </p:nvPr>
        </p:nvSpPr>
        <p:spPr/>
        <p:txBody>
          <a:bodyPr/>
          <a:lstStyle/>
          <a:p>
            <a:pPr algn="just"/>
            <a:endParaRPr lang="fr-FR"/>
          </a:p>
        </p:txBody>
      </p:sp>
      <p:sp>
        <p:nvSpPr>
          <p:cNvPr id="5" name="Slide Number Placeholder 4"/>
          <p:cNvSpPr>
            <a:spLocks noGrp="1"/>
          </p:cNvSpPr>
          <p:nvPr>
            <p:ph type="sldNum" sz="quarter" idx="12"/>
          </p:nvPr>
        </p:nvSpPr>
        <p:spPr/>
        <p:txBody>
          <a:bodyPr/>
          <a:lstStyle/>
          <a:p>
            <a:pPr algn="just"/>
            <a:fld id="{856903DE-9FC6-4FDD-9378-F5FAD1920C86}" type="slidenum">
              <a:rPr lang="fr-FR" smtClean="0"/>
              <a:pPr algn="just"/>
              <a:t>9</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976871"/>
            <a:ext cx="1138002" cy="49218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3" y="5799132"/>
            <a:ext cx="10493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0148" y="498664"/>
            <a:ext cx="7776864" cy="523220"/>
          </a:xfrm>
          <a:prstGeom prst="rect">
            <a:avLst/>
          </a:prstGeom>
          <a:noFill/>
        </p:spPr>
        <p:txBody>
          <a:bodyPr wrap="square" rtlCol="0">
            <a:spAutoFit/>
          </a:bodyPr>
          <a:lstStyle/>
          <a:p>
            <a:pPr algn="ctr"/>
            <a:r>
              <a:rPr lang="fr-FR" sz="2800" b="1" dirty="0" err="1"/>
              <a:t>OpenScad</a:t>
            </a:r>
            <a:endParaRPr lang="fr-FR" sz="2800" b="1" dirty="0"/>
          </a:p>
        </p:txBody>
      </p:sp>
      <p:graphicFrame>
        <p:nvGraphicFramePr>
          <p:cNvPr id="9" name="Table 8"/>
          <p:cNvGraphicFramePr>
            <a:graphicFrameLocks noGrp="1"/>
          </p:cNvGraphicFramePr>
          <p:nvPr>
            <p:extLst>
              <p:ext uri="{D42A27DB-BD31-4B8C-83A1-F6EECF244321}">
                <p14:modId xmlns:p14="http://schemas.microsoft.com/office/powerpoint/2010/main" val="3673069006"/>
              </p:ext>
            </p:extLst>
          </p:nvPr>
        </p:nvGraphicFramePr>
        <p:xfrm>
          <a:off x="1508472" y="4005064"/>
          <a:ext cx="6096000" cy="1737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just"/>
                      <a:r>
                        <a:rPr lang="fr-FR" sz="1800" dirty="0" smtClean="0"/>
                        <a:t>Les primitives 3D sont :</a:t>
                      </a:r>
                    </a:p>
                    <a:p>
                      <a:pPr algn="just"/>
                      <a:r>
                        <a:rPr lang="fr-FR" sz="1800" dirty="0" smtClean="0"/>
                        <a:t>Le cube (cube())</a:t>
                      </a:r>
                    </a:p>
                    <a:p>
                      <a:pPr algn="just"/>
                      <a:r>
                        <a:rPr lang="fr-FR" sz="1800" dirty="0" smtClean="0"/>
                        <a:t>Le cylindre (</a:t>
                      </a:r>
                      <a:r>
                        <a:rPr lang="fr-FR" sz="1800" dirty="0" err="1" smtClean="0"/>
                        <a:t>cylinder</a:t>
                      </a:r>
                      <a:r>
                        <a:rPr lang="fr-FR" sz="1800" dirty="0" smtClean="0"/>
                        <a:t>())</a:t>
                      </a:r>
                    </a:p>
                    <a:p>
                      <a:pPr algn="just"/>
                      <a:r>
                        <a:rPr lang="fr-FR" sz="1800" dirty="0" smtClean="0"/>
                        <a:t>La </a:t>
                      </a:r>
                      <a:r>
                        <a:rPr lang="fr-FR" sz="1800" dirty="0" err="1" smtClean="0"/>
                        <a:t>sphere</a:t>
                      </a:r>
                      <a:r>
                        <a:rPr lang="fr-FR" sz="1800" dirty="0" smtClean="0"/>
                        <a:t> (</a:t>
                      </a:r>
                      <a:r>
                        <a:rPr lang="fr-FR" sz="1800" dirty="0" err="1" smtClean="0"/>
                        <a:t>sphere</a:t>
                      </a:r>
                      <a:r>
                        <a:rPr lang="fr-FR" sz="1800" dirty="0" smtClean="0"/>
                        <a:t>())</a:t>
                      </a:r>
                    </a:p>
                    <a:p>
                      <a:pPr algn="just"/>
                      <a:r>
                        <a:rPr lang="fr-FR" sz="1800" dirty="0" smtClean="0"/>
                        <a:t>Le </a:t>
                      </a:r>
                      <a:r>
                        <a:rPr lang="fr-FR" sz="1800" dirty="0" err="1" smtClean="0"/>
                        <a:t>Polyhèdre</a:t>
                      </a:r>
                      <a:r>
                        <a:rPr lang="fr-FR" sz="1800" dirty="0" smtClean="0"/>
                        <a:t> (</a:t>
                      </a:r>
                      <a:r>
                        <a:rPr lang="fr-FR" sz="1800" dirty="0" err="1" smtClean="0"/>
                        <a:t>polyhedron</a:t>
                      </a:r>
                      <a:r>
                        <a:rPr lang="fr-FR" sz="1800" dirty="0" smtClean="0"/>
                        <a:t>())</a:t>
                      </a:r>
                    </a:p>
                    <a:p>
                      <a:endParaRPr lang="fr-FR" dirty="0"/>
                    </a:p>
                  </a:txBody>
                  <a:tcPr/>
                </a:tc>
                <a:tc>
                  <a:txBody>
                    <a:bodyPr/>
                    <a:lstStyle/>
                    <a:p>
                      <a:pPr algn="just"/>
                      <a:r>
                        <a:rPr lang="fr-FR" sz="1800" dirty="0" smtClean="0"/>
                        <a:t>Les primitives 2D sont :</a:t>
                      </a:r>
                    </a:p>
                    <a:p>
                      <a:pPr algn="just"/>
                      <a:r>
                        <a:rPr lang="fr-FR" sz="1800" dirty="0" smtClean="0"/>
                        <a:t>Le carré (square())</a:t>
                      </a:r>
                    </a:p>
                    <a:p>
                      <a:pPr algn="just"/>
                      <a:r>
                        <a:rPr lang="fr-FR" sz="1800" dirty="0" smtClean="0"/>
                        <a:t>Le cercle (</a:t>
                      </a:r>
                      <a:r>
                        <a:rPr lang="fr-FR" sz="1800" dirty="0" err="1" smtClean="0"/>
                        <a:t>circle</a:t>
                      </a:r>
                      <a:r>
                        <a:rPr lang="fr-FR" sz="1800" dirty="0" smtClean="0"/>
                        <a:t>())</a:t>
                      </a:r>
                    </a:p>
                    <a:p>
                      <a:pPr algn="just"/>
                      <a:r>
                        <a:rPr lang="fr-FR" sz="1800" dirty="0" smtClean="0"/>
                        <a:t>L’ellipse (ellipse())</a:t>
                      </a:r>
                    </a:p>
                    <a:p>
                      <a:pPr algn="just"/>
                      <a:r>
                        <a:rPr lang="fr-FR" sz="1800" dirty="0" smtClean="0"/>
                        <a:t>Le </a:t>
                      </a:r>
                      <a:r>
                        <a:rPr lang="fr-FR" sz="1800" dirty="0" err="1" smtClean="0"/>
                        <a:t>poygon</a:t>
                      </a:r>
                      <a:r>
                        <a:rPr lang="fr-FR" sz="1800" dirty="0" smtClean="0"/>
                        <a:t> (</a:t>
                      </a:r>
                      <a:r>
                        <a:rPr lang="fr-FR" sz="1800" dirty="0" err="1" smtClean="0"/>
                        <a:t>polygon</a:t>
                      </a:r>
                      <a:r>
                        <a:rPr lang="fr-FR" sz="1800" dirty="0" smtClean="0"/>
                        <a:t>())</a:t>
                      </a:r>
                    </a:p>
                    <a:p>
                      <a:endParaRPr lang="fr-FR" dirty="0"/>
                    </a:p>
                  </a:txBody>
                  <a:tcPr/>
                </a:tc>
              </a:tr>
            </a:tbl>
          </a:graphicData>
        </a:graphic>
      </p:graphicFrame>
    </p:spTree>
    <p:extLst>
      <p:ext uri="{BB962C8B-B14F-4D97-AF65-F5344CB8AC3E}">
        <p14:creationId xmlns:p14="http://schemas.microsoft.com/office/powerpoint/2010/main" val="3980108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1408</Words>
  <Application>Microsoft Office PowerPoint</Application>
  <PresentationFormat>Affichage à l'écran (4:3)</PresentationFormat>
  <Paragraphs>213</Paragraphs>
  <Slides>19</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Calibri</vt:lpstr>
      <vt:lpstr>Office Theme</vt:lpstr>
      <vt:lpstr>Atelier chaîne d’impression 3D open-source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Chaîne d’impression 3D open-source</dc:title>
  <dc:creator>CTIE</dc:creator>
  <cp:lastModifiedBy>Philippe Morel</cp:lastModifiedBy>
  <cp:revision>46</cp:revision>
  <dcterms:created xsi:type="dcterms:W3CDTF">2015-11-16T16:19:18Z</dcterms:created>
  <dcterms:modified xsi:type="dcterms:W3CDTF">2015-11-19T22:39:00Z</dcterms:modified>
</cp:coreProperties>
</file>